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oboto Slab"/>
      <p:regular r:id="rId50"/>
      <p:bold r:id="rId51"/>
    </p:embeddedFont>
    <p:embeddedFont>
      <p:font typeface="Roboto"/>
      <p:regular r:id="rId52"/>
      <p:bold r:id="rId53"/>
      <p:italic r:id="rId54"/>
      <p:boldItalic r:id="rId55"/>
    </p:embeddedFont>
    <p:embeddedFont>
      <p:font typeface="Proxima Nova"/>
      <p:regular r:id="rId56"/>
      <p:bold r:id="rId57"/>
      <p:italic r:id="rId58"/>
      <p:boldItalic r:id="rId59"/>
    </p:embeddedFont>
    <p:embeddedFont>
      <p:font typeface="Lat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italic.fntdata"/><Relationship Id="rId61" Type="http://schemas.openxmlformats.org/officeDocument/2006/relationships/font" Target="fonts/Lato-bold.fntdata"/><Relationship Id="rId20" Type="http://schemas.openxmlformats.org/officeDocument/2006/relationships/slide" Target="slides/slide15.xml"/><Relationship Id="rId63" Type="http://schemas.openxmlformats.org/officeDocument/2006/relationships/font" Target="fonts/La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at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Slab-bold.fntdata"/><Relationship Id="rId50" Type="http://schemas.openxmlformats.org/officeDocument/2006/relationships/font" Target="fonts/RobotoSlab-regular.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6.xml"/><Relationship Id="rId55" Type="http://schemas.openxmlformats.org/officeDocument/2006/relationships/font" Target="fonts/Roboto-boldItalic.fntdata"/><Relationship Id="rId10" Type="http://schemas.openxmlformats.org/officeDocument/2006/relationships/slide" Target="slides/slide5.xml"/><Relationship Id="rId54" Type="http://schemas.openxmlformats.org/officeDocument/2006/relationships/font" Target="fonts/Roboto-italic.fntdata"/><Relationship Id="rId13" Type="http://schemas.openxmlformats.org/officeDocument/2006/relationships/slide" Target="slides/slide8.xml"/><Relationship Id="rId57" Type="http://schemas.openxmlformats.org/officeDocument/2006/relationships/font" Target="fonts/ProximaNova-bold.fntdata"/><Relationship Id="rId12" Type="http://schemas.openxmlformats.org/officeDocument/2006/relationships/slide" Target="slides/slide7.xml"/><Relationship Id="rId56" Type="http://schemas.openxmlformats.org/officeDocument/2006/relationships/font" Target="fonts/ProximaNova-regular.fntdata"/><Relationship Id="rId15" Type="http://schemas.openxmlformats.org/officeDocument/2006/relationships/slide" Target="slides/slide10.xml"/><Relationship Id="rId59" Type="http://schemas.openxmlformats.org/officeDocument/2006/relationships/font" Target="fonts/ProximaNova-boldItalic.fntdata"/><Relationship Id="rId14" Type="http://schemas.openxmlformats.org/officeDocument/2006/relationships/slide" Target="slides/slide9.xml"/><Relationship Id="rId58" Type="http://schemas.openxmlformats.org/officeDocument/2006/relationships/font" Target="fonts/ProximaNova-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9f9f15ab3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9f9f15ab3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9f9f15ab3e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9f9f15ab3e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9fb4674701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9fb4674701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9fb4674701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9fb4674701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9f9f15ab3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9f9f15ab3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9f9f15ab3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9f9f15ab3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f9f15ab3e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9f9f15ab3e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9feff1b6a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9feff1b6a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9fb4674701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9fb4674701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9f9f15ab3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9f9f15ab3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9f9f15ab3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9f9f15ab3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9f9f15ab3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9f9f15ab3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9f9f15ab3e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9f9f15ab3e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9f9f15ab3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9f9f15ab3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9f9f15ab3e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9f9f15ab3e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9fb4674701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9fb4674701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9fb4674701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9fb4674701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9feff1b6ac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9feff1b6ac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9fb4674701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9fb4674701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9feff1b6ac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9feff1b6ac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9f9f15ab3e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9f9f15ab3e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9f9f15ab3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9f9f15ab3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9f9f15ab3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9f9f15ab3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9fb4674701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9fb4674701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9fb4674701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9fb4674701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9f9f15ab3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9f9f15ab3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9fb4674701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9fb4674701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9fb4674701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9fb4674701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9f9f15ab3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9f9f15ab3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9f9f15ab3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9f9f15ab3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9f9f15ab3e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9f9f15ab3e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9f9f15ab3e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9f9f15ab3e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9fb4674701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9fb4674701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9f9f15ab3e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9f9f15ab3e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9fb4674701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9fb4674701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9f9f15ab3e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9f9f15ab3e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9feff1b6a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9feff1b6a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9feff1b6ac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9feff1b6ac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9fb4674701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9fb4674701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9fb467470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9fb467470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9fb4674701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9fb4674701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9fb4674701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9fb4674701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9f9f15ab3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9f9f15ab3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21.png"/><Relationship Id="rId7" Type="http://schemas.openxmlformats.org/officeDocument/2006/relationships/image" Target="../media/image5.png"/><Relationship Id="rId8"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4200">
                <a:latin typeface="Times"/>
                <a:ea typeface="Times"/>
                <a:cs typeface="Times"/>
                <a:sym typeface="Times"/>
              </a:rPr>
              <a:t>Data Science Job Postings Skill Analysis</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fontScale="25000" lnSpcReduction="20000"/>
          </a:bodyPr>
          <a:lstStyle/>
          <a:p>
            <a:pPr indent="0" lvl="0" marL="0" rtl="0" algn="r">
              <a:spcBef>
                <a:spcPts val="0"/>
              </a:spcBef>
              <a:spcAft>
                <a:spcPts val="0"/>
              </a:spcAft>
              <a:buNone/>
            </a:pPr>
            <a:r>
              <a:rPr lang="en" sz="6762">
                <a:solidFill>
                  <a:srgbClr val="B7B7B7"/>
                </a:solidFill>
                <a:latin typeface="Times"/>
                <a:ea typeface="Times"/>
                <a:cs typeface="Times"/>
                <a:sym typeface="Times"/>
              </a:rPr>
              <a:t>Anusmriti Sikdar</a:t>
            </a:r>
            <a:endParaRPr sz="6762">
              <a:solidFill>
                <a:srgbClr val="B7B7B7"/>
              </a:solidFill>
              <a:latin typeface="Times"/>
              <a:ea typeface="Times"/>
              <a:cs typeface="Times"/>
              <a:sym typeface="Times"/>
            </a:endParaRPr>
          </a:p>
          <a:p>
            <a:pPr indent="0" lvl="0" marL="0" rtl="0" algn="r">
              <a:spcBef>
                <a:spcPts val="0"/>
              </a:spcBef>
              <a:spcAft>
                <a:spcPts val="0"/>
              </a:spcAft>
              <a:buNone/>
            </a:pPr>
            <a:r>
              <a:rPr lang="en" sz="6762">
                <a:solidFill>
                  <a:srgbClr val="B7B7B7"/>
                </a:solidFill>
                <a:latin typeface="Times"/>
                <a:ea typeface="Times"/>
                <a:cs typeface="Times"/>
                <a:sym typeface="Times"/>
              </a:rPr>
              <a:t>Yasaman Emami</a:t>
            </a:r>
            <a:endParaRPr sz="6762">
              <a:solidFill>
                <a:srgbClr val="B7B7B7"/>
              </a:solidFill>
              <a:latin typeface="Times"/>
              <a:ea typeface="Times"/>
              <a:cs typeface="Times"/>
              <a:sym typeface="Times"/>
            </a:endParaRPr>
          </a:p>
          <a:p>
            <a:pPr indent="0" lvl="0" marL="0" rtl="0" algn="r">
              <a:spcBef>
                <a:spcPts val="0"/>
              </a:spcBef>
              <a:spcAft>
                <a:spcPts val="0"/>
              </a:spcAft>
              <a:buNone/>
            </a:pPr>
            <a:r>
              <a:t/>
            </a:r>
            <a:endParaRPr sz="6762">
              <a:solidFill>
                <a:srgbClr val="B7B7B7"/>
              </a:solidFill>
              <a:latin typeface="Times"/>
              <a:ea typeface="Times"/>
              <a:cs typeface="Times"/>
              <a:sym typeface="Times"/>
            </a:endParaRPr>
          </a:p>
          <a:p>
            <a:pPr indent="0" lvl="0" marL="0" rtl="0" algn="r">
              <a:spcBef>
                <a:spcPts val="0"/>
              </a:spcBef>
              <a:spcAft>
                <a:spcPts val="0"/>
              </a:spcAft>
              <a:buNone/>
            </a:pPr>
            <a:r>
              <a:rPr lang="en" sz="6762">
                <a:solidFill>
                  <a:srgbClr val="B7B7B7"/>
                </a:solidFill>
                <a:latin typeface="Times"/>
                <a:ea typeface="Times"/>
                <a:cs typeface="Times"/>
                <a:sym typeface="Times"/>
              </a:rPr>
              <a:t>Group 9</a:t>
            </a:r>
            <a:br>
              <a:rPr lang="en" sz="6762">
                <a:solidFill>
                  <a:srgbClr val="B7B7B7"/>
                </a:solidFill>
                <a:latin typeface="Times"/>
                <a:ea typeface="Times"/>
                <a:cs typeface="Times"/>
                <a:sym typeface="Times"/>
              </a:rPr>
            </a:br>
            <a:endParaRPr>
              <a:solidFill>
                <a:srgbClr val="B7B7B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117" name="Shape 117"/>
        <p:cNvGrpSpPr/>
        <p:nvPr/>
      </p:nvGrpSpPr>
      <p:grpSpPr>
        <a:xfrm>
          <a:off x="0" y="0"/>
          <a:ext cx="0" cy="0"/>
          <a:chOff x="0" y="0"/>
          <a:chExt cx="0" cy="0"/>
        </a:xfrm>
      </p:grpSpPr>
      <p:sp>
        <p:nvSpPr>
          <p:cNvPr id="118" name="Google Shape;118;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4A86E8"/>
                </a:solidFill>
              </a:rPr>
              <a:t>Pipeline :</a:t>
            </a:r>
            <a:endParaRPr>
              <a:solidFill>
                <a:srgbClr val="4A86E8"/>
              </a:solidFill>
            </a:endParaRPr>
          </a:p>
        </p:txBody>
      </p:sp>
      <p:pic>
        <p:nvPicPr>
          <p:cNvPr id="119" name="Google Shape;119;p22"/>
          <p:cNvPicPr preferRelativeResize="0"/>
          <p:nvPr/>
        </p:nvPicPr>
        <p:blipFill>
          <a:blip r:embed="rId3">
            <a:alphaModFix/>
          </a:blip>
          <a:stretch>
            <a:fillRect/>
          </a:stretch>
        </p:blipFill>
        <p:spPr>
          <a:xfrm>
            <a:off x="1647850" y="1853475"/>
            <a:ext cx="369750" cy="369750"/>
          </a:xfrm>
          <a:prstGeom prst="rect">
            <a:avLst/>
          </a:prstGeom>
          <a:noFill/>
          <a:ln>
            <a:noFill/>
          </a:ln>
        </p:spPr>
      </p:pic>
      <p:pic>
        <p:nvPicPr>
          <p:cNvPr id="120" name="Google Shape;120;p22"/>
          <p:cNvPicPr preferRelativeResize="0"/>
          <p:nvPr/>
        </p:nvPicPr>
        <p:blipFill>
          <a:blip r:embed="rId3">
            <a:alphaModFix/>
          </a:blip>
          <a:stretch>
            <a:fillRect/>
          </a:stretch>
        </p:blipFill>
        <p:spPr>
          <a:xfrm>
            <a:off x="2986175" y="1853475"/>
            <a:ext cx="369750" cy="369750"/>
          </a:xfrm>
          <a:prstGeom prst="rect">
            <a:avLst/>
          </a:prstGeom>
          <a:noFill/>
          <a:ln>
            <a:noFill/>
          </a:ln>
        </p:spPr>
      </p:pic>
      <p:pic>
        <p:nvPicPr>
          <p:cNvPr id="121" name="Google Shape;121;p22"/>
          <p:cNvPicPr preferRelativeResize="0"/>
          <p:nvPr/>
        </p:nvPicPr>
        <p:blipFill>
          <a:blip r:embed="rId3">
            <a:alphaModFix/>
          </a:blip>
          <a:stretch>
            <a:fillRect/>
          </a:stretch>
        </p:blipFill>
        <p:spPr>
          <a:xfrm>
            <a:off x="4530825" y="1853475"/>
            <a:ext cx="369750" cy="369750"/>
          </a:xfrm>
          <a:prstGeom prst="rect">
            <a:avLst/>
          </a:prstGeom>
          <a:noFill/>
          <a:ln>
            <a:noFill/>
          </a:ln>
        </p:spPr>
      </p:pic>
      <p:pic>
        <p:nvPicPr>
          <p:cNvPr id="122" name="Google Shape;122;p22"/>
          <p:cNvPicPr preferRelativeResize="0"/>
          <p:nvPr/>
        </p:nvPicPr>
        <p:blipFill>
          <a:blip r:embed="rId3">
            <a:alphaModFix/>
          </a:blip>
          <a:stretch>
            <a:fillRect/>
          </a:stretch>
        </p:blipFill>
        <p:spPr>
          <a:xfrm>
            <a:off x="5891713" y="1853450"/>
            <a:ext cx="369750" cy="369750"/>
          </a:xfrm>
          <a:prstGeom prst="rect">
            <a:avLst/>
          </a:prstGeom>
          <a:noFill/>
          <a:ln>
            <a:noFill/>
          </a:ln>
        </p:spPr>
      </p:pic>
      <p:pic>
        <p:nvPicPr>
          <p:cNvPr id="123" name="Google Shape;123;p22"/>
          <p:cNvPicPr preferRelativeResize="0"/>
          <p:nvPr/>
        </p:nvPicPr>
        <p:blipFill>
          <a:blip r:embed="rId3">
            <a:alphaModFix/>
          </a:blip>
          <a:stretch>
            <a:fillRect/>
          </a:stretch>
        </p:blipFill>
        <p:spPr>
          <a:xfrm>
            <a:off x="7230775" y="1853475"/>
            <a:ext cx="369750" cy="369750"/>
          </a:xfrm>
          <a:prstGeom prst="rect">
            <a:avLst/>
          </a:prstGeom>
          <a:noFill/>
          <a:ln>
            <a:noFill/>
          </a:ln>
        </p:spPr>
      </p:pic>
      <p:sp>
        <p:nvSpPr>
          <p:cNvPr id="124" name="Google Shape;124;p22"/>
          <p:cNvSpPr txBox="1"/>
          <p:nvPr/>
        </p:nvSpPr>
        <p:spPr>
          <a:xfrm>
            <a:off x="618550" y="2650075"/>
            <a:ext cx="1053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74151"/>
                </a:solidFill>
                <a:latin typeface="Roboto"/>
                <a:ea typeface="Roboto"/>
                <a:cs typeface="Roboto"/>
                <a:sym typeface="Roboto"/>
              </a:rPr>
              <a:t>Gather all the web links related to data science job descriptions available on naukri.com</a:t>
            </a:r>
            <a:endParaRPr sz="1600">
              <a:solidFill>
                <a:schemeClr val="accent3"/>
              </a:solidFill>
              <a:latin typeface="Proxima Nova"/>
              <a:ea typeface="Proxima Nova"/>
              <a:cs typeface="Proxima Nova"/>
              <a:sym typeface="Proxima Nova"/>
            </a:endParaRPr>
          </a:p>
        </p:txBody>
      </p:sp>
      <p:sp>
        <p:nvSpPr>
          <p:cNvPr id="125" name="Google Shape;125;p22"/>
          <p:cNvSpPr txBox="1"/>
          <p:nvPr/>
        </p:nvSpPr>
        <p:spPr>
          <a:xfrm>
            <a:off x="1914350" y="2650075"/>
            <a:ext cx="1053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74151"/>
                </a:solidFill>
                <a:latin typeface="Roboto"/>
                <a:ea typeface="Roboto"/>
                <a:cs typeface="Roboto"/>
                <a:sym typeface="Roboto"/>
              </a:rPr>
              <a:t>Retrieve all the job details or requirements related to data science from the gathered links in the previous step</a:t>
            </a:r>
            <a:endParaRPr sz="1200">
              <a:solidFill>
                <a:schemeClr val="accent3"/>
              </a:solidFill>
              <a:latin typeface="Proxima Nova"/>
              <a:ea typeface="Proxima Nova"/>
              <a:cs typeface="Proxima Nova"/>
              <a:sym typeface="Proxima Nova"/>
            </a:endParaRPr>
          </a:p>
        </p:txBody>
      </p:sp>
      <p:sp>
        <p:nvSpPr>
          <p:cNvPr id="126" name="Google Shape;126;p22"/>
          <p:cNvSpPr txBox="1"/>
          <p:nvPr/>
        </p:nvSpPr>
        <p:spPr>
          <a:xfrm>
            <a:off x="3464225" y="2650075"/>
            <a:ext cx="1053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74151"/>
                </a:solidFill>
                <a:latin typeface="Roboto"/>
                <a:ea typeface="Roboto"/>
                <a:cs typeface="Roboto"/>
                <a:sym typeface="Roboto"/>
              </a:rPr>
              <a:t>Extract distinct attributes from text that combine multiple features</a:t>
            </a:r>
            <a:endParaRPr sz="1000">
              <a:solidFill>
                <a:schemeClr val="accent3"/>
              </a:solidFill>
              <a:latin typeface="Proxima Nova"/>
              <a:ea typeface="Proxima Nova"/>
              <a:cs typeface="Proxima Nova"/>
              <a:sym typeface="Proxima Nova"/>
            </a:endParaRPr>
          </a:p>
        </p:txBody>
      </p:sp>
      <p:sp>
        <p:nvSpPr>
          <p:cNvPr id="127" name="Google Shape;127;p22"/>
          <p:cNvSpPr txBox="1"/>
          <p:nvPr/>
        </p:nvSpPr>
        <p:spPr>
          <a:xfrm>
            <a:off x="4900575" y="2650075"/>
            <a:ext cx="1053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74151"/>
                </a:solidFill>
                <a:latin typeface="Roboto"/>
                <a:ea typeface="Roboto"/>
                <a:cs typeface="Roboto"/>
                <a:sym typeface="Roboto"/>
              </a:rPr>
              <a:t>Perform text analysis, including: lowercasing, tokenize, remove punctuations,...</a:t>
            </a:r>
            <a:endParaRPr sz="1000">
              <a:solidFill>
                <a:schemeClr val="accent3"/>
              </a:solidFill>
              <a:latin typeface="Proxima Nova"/>
              <a:ea typeface="Proxima Nova"/>
              <a:cs typeface="Proxima Nova"/>
              <a:sym typeface="Proxima Nova"/>
            </a:endParaRPr>
          </a:p>
        </p:txBody>
      </p:sp>
      <p:sp>
        <p:nvSpPr>
          <p:cNvPr id="128" name="Google Shape;128;p22"/>
          <p:cNvSpPr txBox="1"/>
          <p:nvPr/>
        </p:nvSpPr>
        <p:spPr>
          <a:xfrm>
            <a:off x="6239475" y="2650075"/>
            <a:ext cx="10536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74151"/>
                </a:solidFill>
                <a:latin typeface="Roboto"/>
                <a:ea typeface="Roboto"/>
                <a:cs typeface="Roboto"/>
                <a:sym typeface="Roboto"/>
              </a:rPr>
              <a:t>Feature </a:t>
            </a:r>
            <a:r>
              <a:rPr lang="en" sz="1000">
                <a:solidFill>
                  <a:srgbClr val="374151"/>
                </a:solidFill>
                <a:latin typeface="Roboto"/>
                <a:ea typeface="Roboto"/>
                <a:cs typeface="Roboto"/>
                <a:sym typeface="Roboto"/>
              </a:rPr>
              <a:t>Engineering</a:t>
            </a:r>
            <a:r>
              <a:rPr lang="en" sz="1000">
                <a:solidFill>
                  <a:srgbClr val="374151"/>
                </a:solidFill>
                <a:latin typeface="Roboto"/>
                <a:ea typeface="Roboto"/>
                <a:cs typeface="Roboto"/>
                <a:sym typeface="Roboto"/>
              </a:rPr>
              <a:t> including: extract experience level from years, calculate avg skill years, calculate sum of applicants for each skill</a:t>
            </a:r>
            <a:endParaRPr sz="1000">
              <a:solidFill>
                <a:schemeClr val="accent3"/>
              </a:solidFill>
              <a:latin typeface="Proxima Nova"/>
              <a:ea typeface="Proxima Nova"/>
              <a:cs typeface="Proxima Nova"/>
              <a:sym typeface="Proxima Nova"/>
            </a:endParaRPr>
          </a:p>
        </p:txBody>
      </p:sp>
      <p:sp>
        <p:nvSpPr>
          <p:cNvPr id="129" name="Google Shape;129;p22"/>
          <p:cNvSpPr txBox="1"/>
          <p:nvPr/>
        </p:nvSpPr>
        <p:spPr>
          <a:xfrm>
            <a:off x="7712275" y="2617850"/>
            <a:ext cx="105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74151"/>
                </a:solidFill>
                <a:latin typeface="Roboto"/>
                <a:ea typeface="Roboto"/>
                <a:cs typeface="Roboto"/>
                <a:sym typeface="Roboto"/>
              </a:rPr>
              <a:t>Data Analysis and Visualization</a:t>
            </a:r>
            <a:endParaRPr sz="1000">
              <a:solidFill>
                <a:schemeClr val="accent3"/>
              </a:solidFill>
              <a:latin typeface="Proxima Nova"/>
              <a:ea typeface="Proxima Nova"/>
              <a:cs typeface="Proxima Nova"/>
              <a:sym typeface="Proxima Nova"/>
            </a:endParaRPr>
          </a:p>
        </p:txBody>
      </p:sp>
      <p:sp>
        <p:nvSpPr>
          <p:cNvPr id="130" name="Google Shape;130;p22"/>
          <p:cNvSpPr/>
          <p:nvPr/>
        </p:nvSpPr>
        <p:spPr>
          <a:xfrm>
            <a:off x="1105625" y="1448375"/>
            <a:ext cx="471300" cy="45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p:txBody>
      </p:sp>
      <p:sp>
        <p:nvSpPr>
          <p:cNvPr id="131" name="Google Shape;131;p22"/>
          <p:cNvSpPr/>
          <p:nvPr/>
        </p:nvSpPr>
        <p:spPr>
          <a:xfrm>
            <a:off x="2531025" y="1448375"/>
            <a:ext cx="471300" cy="45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p:txBody>
      </p:sp>
      <p:sp>
        <p:nvSpPr>
          <p:cNvPr id="132" name="Google Shape;132;p22"/>
          <p:cNvSpPr/>
          <p:nvPr/>
        </p:nvSpPr>
        <p:spPr>
          <a:xfrm>
            <a:off x="3885500" y="1493475"/>
            <a:ext cx="471300" cy="45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p:txBody>
      </p:sp>
      <p:sp>
        <p:nvSpPr>
          <p:cNvPr id="133" name="Google Shape;133;p22"/>
          <p:cNvSpPr/>
          <p:nvPr/>
        </p:nvSpPr>
        <p:spPr>
          <a:xfrm>
            <a:off x="5493100" y="1493475"/>
            <a:ext cx="471300" cy="45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p:txBody>
      </p:sp>
      <p:sp>
        <p:nvSpPr>
          <p:cNvPr id="134" name="Google Shape;134;p22"/>
          <p:cNvSpPr/>
          <p:nvPr/>
        </p:nvSpPr>
        <p:spPr>
          <a:xfrm>
            <a:off x="6777350" y="1493475"/>
            <a:ext cx="471300" cy="45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5</a:t>
            </a:r>
            <a:endParaRPr>
              <a:latin typeface="Proxima Nova"/>
              <a:ea typeface="Proxima Nova"/>
              <a:cs typeface="Proxima Nova"/>
              <a:sym typeface="Proxima Nova"/>
            </a:endParaRPr>
          </a:p>
        </p:txBody>
      </p:sp>
      <p:sp>
        <p:nvSpPr>
          <p:cNvPr id="135" name="Google Shape;135;p22"/>
          <p:cNvSpPr/>
          <p:nvPr/>
        </p:nvSpPr>
        <p:spPr>
          <a:xfrm>
            <a:off x="8361000" y="1546913"/>
            <a:ext cx="471300" cy="45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6</a:t>
            </a:r>
            <a:endParaRPr>
              <a:latin typeface="Proxima Nova"/>
              <a:ea typeface="Proxima Nova"/>
              <a:cs typeface="Proxima Nova"/>
              <a:sym typeface="Proxima Nova"/>
            </a:endParaRPr>
          </a:p>
        </p:txBody>
      </p:sp>
      <p:sp>
        <p:nvSpPr>
          <p:cNvPr id="136" name="Google Shape;136;p22"/>
          <p:cNvSpPr/>
          <p:nvPr/>
        </p:nvSpPr>
        <p:spPr>
          <a:xfrm>
            <a:off x="7890575" y="1862700"/>
            <a:ext cx="728400" cy="4989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37" name="Google Shape;137;p22"/>
          <p:cNvPicPr preferRelativeResize="0"/>
          <p:nvPr/>
        </p:nvPicPr>
        <p:blipFill>
          <a:blip r:embed="rId4">
            <a:alphaModFix/>
          </a:blip>
          <a:stretch>
            <a:fillRect/>
          </a:stretch>
        </p:blipFill>
        <p:spPr>
          <a:xfrm>
            <a:off x="7972325" y="1829250"/>
            <a:ext cx="604700" cy="539500"/>
          </a:xfrm>
          <a:prstGeom prst="rect">
            <a:avLst/>
          </a:prstGeom>
          <a:noFill/>
          <a:ln>
            <a:noFill/>
          </a:ln>
        </p:spPr>
      </p:pic>
      <p:sp>
        <p:nvSpPr>
          <p:cNvPr id="138" name="Google Shape;138;p22"/>
          <p:cNvSpPr/>
          <p:nvPr/>
        </p:nvSpPr>
        <p:spPr>
          <a:xfrm>
            <a:off x="6443700" y="1812650"/>
            <a:ext cx="604800" cy="5727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39" name="Google Shape;139;p22"/>
          <p:cNvPicPr preferRelativeResize="0"/>
          <p:nvPr/>
        </p:nvPicPr>
        <p:blipFill>
          <a:blip r:embed="rId5">
            <a:alphaModFix/>
          </a:blip>
          <a:stretch>
            <a:fillRect/>
          </a:stretch>
        </p:blipFill>
        <p:spPr>
          <a:xfrm>
            <a:off x="806875" y="1812650"/>
            <a:ext cx="567300" cy="559552"/>
          </a:xfrm>
          <a:prstGeom prst="rect">
            <a:avLst/>
          </a:prstGeom>
          <a:noFill/>
          <a:ln>
            <a:noFill/>
          </a:ln>
        </p:spPr>
      </p:pic>
      <p:pic>
        <p:nvPicPr>
          <p:cNvPr id="140" name="Google Shape;140;p22"/>
          <p:cNvPicPr preferRelativeResize="0"/>
          <p:nvPr/>
        </p:nvPicPr>
        <p:blipFill>
          <a:blip r:embed="rId6">
            <a:alphaModFix/>
          </a:blip>
          <a:stretch>
            <a:fillRect/>
          </a:stretch>
        </p:blipFill>
        <p:spPr>
          <a:xfrm>
            <a:off x="6495987" y="1788935"/>
            <a:ext cx="540550" cy="498817"/>
          </a:xfrm>
          <a:prstGeom prst="rect">
            <a:avLst/>
          </a:prstGeom>
          <a:noFill/>
          <a:ln>
            <a:noFill/>
          </a:ln>
        </p:spPr>
      </p:pic>
      <p:sp>
        <p:nvSpPr>
          <p:cNvPr id="141" name="Google Shape;141;p22"/>
          <p:cNvSpPr/>
          <p:nvPr/>
        </p:nvSpPr>
        <p:spPr>
          <a:xfrm>
            <a:off x="5218388" y="1802625"/>
            <a:ext cx="567300" cy="5394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42" name="Google Shape;142;p22"/>
          <p:cNvPicPr preferRelativeResize="0"/>
          <p:nvPr/>
        </p:nvPicPr>
        <p:blipFill>
          <a:blip r:embed="rId7">
            <a:alphaModFix/>
          </a:blip>
          <a:stretch>
            <a:fillRect/>
          </a:stretch>
        </p:blipFill>
        <p:spPr>
          <a:xfrm>
            <a:off x="5266327" y="1802637"/>
            <a:ext cx="471450" cy="471423"/>
          </a:xfrm>
          <a:prstGeom prst="rect">
            <a:avLst/>
          </a:prstGeom>
          <a:noFill/>
          <a:ln>
            <a:noFill/>
          </a:ln>
        </p:spPr>
      </p:pic>
      <p:sp>
        <p:nvSpPr>
          <p:cNvPr id="143" name="Google Shape;143;p22"/>
          <p:cNvSpPr/>
          <p:nvPr/>
        </p:nvSpPr>
        <p:spPr>
          <a:xfrm>
            <a:off x="3707725" y="1802550"/>
            <a:ext cx="471300" cy="4716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44" name="Google Shape;144;p22"/>
          <p:cNvPicPr preferRelativeResize="0"/>
          <p:nvPr/>
        </p:nvPicPr>
        <p:blipFill>
          <a:blip r:embed="rId8">
            <a:alphaModFix/>
          </a:blip>
          <a:stretch>
            <a:fillRect/>
          </a:stretch>
        </p:blipFill>
        <p:spPr>
          <a:xfrm>
            <a:off x="3755303" y="1802628"/>
            <a:ext cx="471450" cy="471450"/>
          </a:xfrm>
          <a:prstGeom prst="rect">
            <a:avLst/>
          </a:prstGeom>
          <a:noFill/>
          <a:ln>
            <a:noFill/>
          </a:ln>
        </p:spPr>
      </p:pic>
      <p:sp>
        <p:nvSpPr>
          <p:cNvPr id="145" name="Google Shape;145;p22"/>
          <p:cNvSpPr/>
          <p:nvPr/>
        </p:nvSpPr>
        <p:spPr>
          <a:xfrm>
            <a:off x="2305300" y="1769975"/>
            <a:ext cx="471300" cy="4716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46" name="Google Shape;146;p22"/>
          <p:cNvPicPr preferRelativeResize="0"/>
          <p:nvPr/>
        </p:nvPicPr>
        <p:blipFill>
          <a:blip r:embed="rId9">
            <a:alphaModFix/>
          </a:blip>
          <a:stretch>
            <a:fillRect/>
          </a:stretch>
        </p:blipFill>
        <p:spPr>
          <a:xfrm>
            <a:off x="2158949" y="1769972"/>
            <a:ext cx="604700" cy="604700"/>
          </a:xfrm>
          <a:prstGeom prst="rect">
            <a:avLst/>
          </a:prstGeom>
          <a:noFill/>
          <a:ln cap="flat" cmpd="sng" w="9525">
            <a:solidFill>
              <a:srgbClr val="CCCCCC"/>
            </a:solidFill>
            <a:prstDash val="lgDash"/>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0" name="Shape 150"/>
        <p:cNvGrpSpPr/>
        <p:nvPr/>
      </p:nvGrpSpPr>
      <p:grpSpPr>
        <a:xfrm>
          <a:off x="0" y="0"/>
          <a:ext cx="0" cy="0"/>
          <a:chOff x="0" y="0"/>
          <a:chExt cx="0" cy="0"/>
        </a:xfrm>
      </p:grpSpPr>
      <p:sp>
        <p:nvSpPr>
          <p:cNvPr id="151" name="Google Shape;151;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52" name="Google Shape;152;p23"/>
          <p:cNvSpPr txBox="1"/>
          <p:nvPr>
            <p:ph idx="1" type="body"/>
          </p:nvPr>
        </p:nvSpPr>
        <p:spPr>
          <a:xfrm>
            <a:off x="311700" y="1942675"/>
            <a:ext cx="8520600" cy="2626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4900"/>
              <a:t>Data Collection Process</a:t>
            </a:r>
            <a:endParaRPr b="1" sz="4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id="157" name="Google Shape;157;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Data Collection Process :</a:t>
            </a:r>
            <a:r>
              <a:rPr b="1" lang="en"/>
              <a:t> </a:t>
            </a:r>
            <a:endParaRPr b="1"/>
          </a:p>
        </p:txBody>
      </p:sp>
      <p:sp>
        <p:nvSpPr>
          <p:cNvPr id="158" name="Google Shape;158;p24"/>
          <p:cNvSpPr txBox="1"/>
          <p:nvPr>
            <p:ph idx="1" type="body"/>
          </p:nvPr>
        </p:nvSpPr>
        <p:spPr>
          <a:xfrm>
            <a:off x="311700" y="1449925"/>
            <a:ext cx="8520600" cy="33900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1200"/>
              </a:spcBef>
              <a:spcAft>
                <a:spcPts val="0"/>
              </a:spcAft>
              <a:buClr>
                <a:schemeClr val="dk1"/>
              </a:buClr>
              <a:buSzPts val="1300"/>
              <a:buFont typeface="Times"/>
              <a:buChar char="➢"/>
            </a:pPr>
            <a:r>
              <a:rPr lang="en" sz="1300">
                <a:latin typeface="Times"/>
                <a:ea typeface="Times"/>
                <a:cs typeface="Times"/>
                <a:sym typeface="Times"/>
              </a:rPr>
              <a:t>Data collection for this project was done by web scraping - Naukri.com , an Indian job portal </a:t>
            </a:r>
            <a:endParaRPr sz="1300">
              <a:latin typeface="Times"/>
              <a:ea typeface="Times"/>
              <a:cs typeface="Times"/>
              <a:sym typeface="Times"/>
            </a:endParaRPr>
          </a:p>
          <a:p>
            <a:pPr indent="-311150" lvl="0" marL="457200" rtl="0" algn="l">
              <a:lnSpc>
                <a:spcPct val="200000"/>
              </a:lnSpc>
              <a:spcBef>
                <a:spcPts val="0"/>
              </a:spcBef>
              <a:spcAft>
                <a:spcPts val="0"/>
              </a:spcAft>
              <a:buClr>
                <a:schemeClr val="dk1"/>
              </a:buClr>
              <a:buSzPts val="1300"/>
              <a:buFont typeface="Times"/>
              <a:buChar char="➢"/>
            </a:pPr>
            <a:r>
              <a:rPr lang="en" sz="1300">
                <a:latin typeface="Times"/>
                <a:ea typeface="Times"/>
                <a:cs typeface="Times"/>
                <a:sym typeface="Times"/>
              </a:rPr>
              <a:t>The data scraping process took place on October 25 and 26, 2023</a:t>
            </a:r>
            <a:endParaRPr sz="1300">
              <a:latin typeface="Times"/>
              <a:ea typeface="Times"/>
              <a:cs typeface="Times"/>
              <a:sym typeface="Times"/>
            </a:endParaRPr>
          </a:p>
          <a:p>
            <a:pPr indent="-311150" lvl="0" marL="457200" rtl="0" algn="l">
              <a:lnSpc>
                <a:spcPct val="200000"/>
              </a:lnSpc>
              <a:spcBef>
                <a:spcPts val="0"/>
              </a:spcBef>
              <a:spcAft>
                <a:spcPts val="0"/>
              </a:spcAft>
              <a:buClr>
                <a:schemeClr val="dk1"/>
              </a:buClr>
              <a:buSzPts val="1300"/>
              <a:buFont typeface="Times"/>
              <a:buChar char="➢"/>
            </a:pPr>
            <a:r>
              <a:rPr lang="en" sz="1300">
                <a:latin typeface="Times"/>
                <a:ea typeface="Times"/>
                <a:cs typeface="Times"/>
                <a:sym typeface="Times"/>
              </a:rPr>
              <a:t>Web scraping was done using Python packages Selenium and BeautifulSoup</a:t>
            </a:r>
            <a:endParaRPr sz="1300">
              <a:latin typeface="Times"/>
              <a:ea typeface="Times"/>
              <a:cs typeface="Times"/>
              <a:sym typeface="Times"/>
            </a:endParaRPr>
          </a:p>
          <a:p>
            <a:pPr indent="-311150" lvl="0" marL="457200" rtl="0" algn="l">
              <a:lnSpc>
                <a:spcPct val="200000"/>
              </a:lnSpc>
              <a:spcBef>
                <a:spcPts val="0"/>
              </a:spcBef>
              <a:spcAft>
                <a:spcPts val="0"/>
              </a:spcAft>
              <a:buClr>
                <a:schemeClr val="dk1"/>
              </a:buClr>
              <a:buSzPts val="1300"/>
              <a:buFont typeface="Times"/>
              <a:buChar char="➢"/>
            </a:pPr>
            <a:r>
              <a:rPr lang="en" sz="1300">
                <a:latin typeface="Times"/>
                <a:ea typeface="Times"/>
                <a:cs typeface="Times"/>
                <a:sym typeface="Times"/>
              </a:rPr>
              <a:t>We extracted columns like Job Title, Company Name, Job Location, Job Experience,  Job Salary	,  Job Status, Job Description, Industry Type, Required Education, Key Skills</a:t>
            </a:r>
            <a:endParaRPr sz="1300">
              <a:latin typeface="Times"/>
              <a:ea typeface="Times"/>
              <a:cs typeface="Times"/>
              <a:sym typeface="Times"/>
            </a:endParaRPr>
          </a:p>
          <a:p>
            <a:pPr indent="0" lvl="0" marL="457200" rtl="0" algn="l">
              <a:lnSpc>
                <a:spcPct val="200000"/>
              </a:lnSpc>
              <a:spcBef>
                <a:spcPts val="0"/>
              </a:spcBef>
              <a:spcAft>
                <a:spcPts val="0"/>
              </a:spcAft>
              <a:buNone/>
            </a:pPr>
            <a:r>
              <a:t/>
            </a:r>
            <a:endParaRPr sz="1300">
              <a:latin typeface="Times"/>
              <a:ea typeface="Times"/>
              <a:cs typeface="Times"/>
              <a:sym typeface="Times"/>
            </a:endParaRPr>
          </a:p>
          <a:p>
            <a:pPr indent="0" lvl="0" marL="0" rtl="0" algn="l">
              <a:lnSpc>
                <a:spcPct val="100000"/>
              </a:lnSpc>
              <a:spcBef>
                <a:spcPts val="0"/>
              </a:spcBef>
              <a:spcAft>
                <a:spcPts val="0"/>
              </a:spcAft>
              <a:buNone/>
            </a:pPr>
            <a:r>
              <a:rPr lang="en" sz="800">
                <a:solidFill>
                  <a:srgbClr val="374151"/>
                </a:solidFill>
                <a:latin typeface="Roboto"/>
                <a:ea typeface="Roboto"/>
                <a:cs typeface="Roboto"/>
                <a:sym typeface="Roboto"/>
              </a:rPr>
              <a:t>.</a:t>
            </a:r>
            <a:endParaRPr sz="800">
              <a:solidFill>
                <a:srgbClr val="374151"/>
              </a:solidFill>
              <a:latin typeface="Roboto"/>
              <a:ea typeface="Roboto"/>
              <a:cs typeface="Roboto"/>
              <a:sym typeface="Roboto"/>
            </a:endParaRPr>
          </a:p>
          <a:p>
            <a:pPr indent="0" lvl="0" marL="0" rtl="0" algn="l">
              <a:lnSpc>
                <a:spcPct val="100000"/>
              </a:lnSpc>
              <a:spcBef>
                <a:spcPts val="0"/>
              </a:spcBef>
              <a:spcAft>
                <a:spcPts val="0"/>
              </a:spcAft>
              <a:buNone/>
            </a:pPr>
            <a:r>
              <a:t/>
            </a:r>
            <a:endParaRPr sz="800">
              <a:solidFill>
                <a:srgbClr val="374151"/>
              </a:solidFill>
              <a:latin typeface="Roboto"/>
              <a:ea typeface="Roboto"/>
              <a:cs typeface="Roboto"/>
              <a:sym typeface="Roboto"/>
            </a:endParaRPr>
          </a:p>
          <a:p>
            <a:pPr indent="0" lvl="0" marL="0" rtl="0" algn="l">
              <a:lnSpc>
                <a:spcPct val="100000"/>
              </a:lnSpc>
              <a:spcBef>
                <a:spcPts val="0"/>
              </a:spcBef>
              <a:spcAft>
                <a:spcPts val="0"/>
              </a:spcAft>
              <a:buNone/>
            </a:pPr>
            <a:r>
              <a:t/>
            </a:r>
            <a:endParaRPr sz="800">
              <a:solidFill>
                <a:srgbClr val="374151"/>
              </a:solidFill>
              <a:latin typeface="Roboto"/>
              <a:ea typeface="Roboto"/>
              <a:cs typeface="Roboto"/>
              <a:sym typeface="Roboto"/>
            </a:endParaRPr>
          </a:p>
          <a:p>
            <a:pPr indent="0" lvl="0" marL="0" rtl="0" algn="l">
              <a:spcBef>
                <a:spcPts val="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700"/>
          </a:p>
          <a:p>
            <a:pPr indent="0" lvl="0" marL="0" rtl="0" algn="l">
              <a:spcBef>
                <a:spcPts val="1200"/>
              </a:spcBef>
              <a:spcAft>
                <a:spcPts val="0"/>
              </a:spcAft>
              <a:buNone/>
            </a:pPr>
            <a:r>
              <a:t/>
            </a:r>
            <a:endParaRPr sz="700"/>
          </a:p>
          <a:p>
            <a:pPr indent="0" lvl="0" marL="0" rtl="0" algn="l">
              <a:spcBef>
                <a:spcPts val="1200"/>
              </a:spcBef>
              <a:spcAft>
                <a:spcPts val="0"/>
              </a:spcAft>
              <a:buNone/>
            </a:pPr>
            <a:r>
              <a:t/>
            </a:r>
            <a:endParaRPr sz="700"/>
          </a:p>
          <a:p>
            <a:pPr indent="0" lvl="0" marL="0" rtl="0" algn="l">
              <a:spcBef>
                <a:spcPts val="1200"/>
              </a:spcBef>
              <a:spcAft>
                <a:spcPts val="1200"/>
              </a:spcAft>
              <a:buNone/>
            </a:pPr>
            <a:r>
              <a:t/>
            </a:r>
            <a:endParaRPr sz="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Snapshot of the raw data :</a:t>
            </a:r>
            <a:endParaRPr b="1"/>
          </a:p>
        </p:txBody>
      </p:sp>
      <p:sp>
        <p:nvSpPr>
          <p:cNvPr id="164" name="Google Shape;164;p25"/>
          <p:cNvSpPr txBox="1"/>
          <p:nvPr>
            <p:ph idx="1" type="body"/>
          </p:nvPr>
        </p:nvSpPr>
        <p:spPr>
          <a:xfrm>
            <a:off x="311700" y="1152475"/>
            <a:ext cx="8520600" cy="358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sz="700"/>
          </a:p>
        </p:txBody>
      </p:sp>
      <p:pic>
        <p:nvPicPr>
          <p:cNvPr id="165" name="Google Shape;165;p25"/>
          <p:cNvPicPr preferRelativeResize="0"/>
          <p:nvPr/>
        </p:nvPicPr>
        <p:blipFill rotWithShape="1">
          <a:blip r:embed="rId3">
            <a:alphaModFix/>
          </a:blip>
          <a:srcRect b="0" l="0" r="0" t="0"/>
          <a:stretch/>
        </p:blipFill>
        <p:spPr>
          <a:xfrm>
            <a:off x="311700" y="1152475"/>
            <a:ext cx="8440373" cy="358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387900" y="3414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Collection Process Demo - Phase 1</a:t>
            </a:r>
            <a:endParaRPr/>
          </a:p>
        </p:txBody>
      </p:sp>
      <p:pic>
        <p:nvPicPr>
          <p:cNvPr id="171" name="Google Shape;171;p26"/>
          <p:cNvPicPr preferRelativeResize="0"/>
          <p:nvPr/>
        </p:nvPicPr>
        <p:blipFill>
          <a:blip r:embed="rId3">
            <a:alphaModFix/>
          </a:blip>
          <a:stretch>
            <a:fillRect/>
          </a:stretch>
        </p:blipFill>
        <p:spPr>
          <a:xfrm>
            <a:off x="2306925" y="1181200"/>
            <a:ext cx="4773051" cy="3868198"/>
          </a:xfrm>
          <a:prstGeom prst="rect">
            <a:avLst/>
          </a:prstGeom>
          <a:noFill/>
          <a:ln>
            <a:noFill/>
          </a:ln>
        </p:spPr>
      </p:pic>
      <p:sp>
        <p:nvSpPr>
          <p:cNvPr id="172" name="Google Shape;172;p26"/>
          <p:cNvSpPr/>
          <p:nvPr/>
        </p:nvSpPr>
        <p:spPr>
          <a:xfrm>
            <a:off x="2306925" y="1414150"/>
            <a:ext cx="1714500" cy="141900"/>
          </a:xfrm>
          <a:prstGeom prst="roundRect">
            <a:avLst>
              <a:gd fmla="val 16667" name="adj"/>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387900" y="19627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Collection Process Demo - Phase 2</a:t>
            </a:r>
            <a:endParaRPr/>
          </a:p>
        </p:txBody>
      </p:sp>
      <p:pic>
        <p:nvPicPr>
          <p:cNvPr id="178" name="Google Shape;178;p27"/>
          <p:cNvPicPr preferRelativeResize="0"/>
          <p:nvPr/>
        </p:nvPicPr>
        <p:blipFill>
          <a:blip r:embed="rId3">
            <a:alphaModFix/>
          </a:blip>
          <a:stretch>
            <a:fillRect/>
          </a:stretch>
        </p:blipFill>
        <p:spPr>
          <a:xfrm>
            <a:off x="1981475" y="1017725"/>
            <a:ext cx="4598700" cy="4031674"/>
          </a:xfrm>
          <a:prstGeom prst="rect">
            <a:avLst/>
          </a:prstGeom>
          <a:noFill/>
          <a:ln>
            <a:noFill/>
          </a:ln>
        </p:spPr>
      </p:pic>
      <p:sp>
        <p:nvSpPr>
          <p:cNvPr id="179" name="Google Shape;179;p27"/>
          <p:cNvSpPr/>
          <p:nvPr/>
        </p:nvSpPr>
        <p:spPr>
          <a:xfrm>
            <a:off x="2023725" y="1246575"/>
            <a:ext cx="1714500" cy="141900"/>
          </a:xfrm>
          <a:prstGeom prst="roundRect">
            <a:avLst>
              <a:gd fmla="val 16667" name="adj"/>
            </a:avLst>
          </a:prstGeom>
          <a:no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3" name="Shape 183"/>
        <p:cNvGrpSpPr/>
        <p:nvPr/>
      </p:nvGrpSpPr>
      <p:grpSpPr>
        <a:xfrm>
          <a:off x="0" y="0"/>
          <a:ext cx="0" cy="0"/>
          <a:chOff x="0" y="0"/>
          <a:chExt cx="0" cy="0"/>
        </a:xfrm>
      </p:grpSpPr>
      <p:sp>
        <p:nvSpPr>
          <p:cNvPr id="184" name="Google Shape;184;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85" name="Google Shape;185;p28"/>
          <p:cNvSpPr txBox="1"/>
          <p:nvPr>
            <p:ph idx="1" type="body"/>
          </p:nvPr>
        </p:nvSpPr>
        <p:spPr>
          <a:xfrm>
            <a:off x="311700" y="1684850"/>
            <a:ext cx="8520600" cy="22965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en" sz="4900"/>
              <a:t>Feature Engineering</a:t>
            </a:r>
            <a:endParaRPr b="1" sz="4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387900" y="19627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Feature Engineering :  Job Experience </a:t>
            </a:r>
            <a:endParaRPr b="1"/>
          </a:p>
        </p:txBody>
      </p:sp>
      <p:sp>
        <p:nvSpPr>
          <p:cNvPr id="191" name="Google Shape;191;p29"/>
          <p:cNvSpPr txBox="1"/>
          <p:nvPr/>
        </p:nvSpPr>
        <p:spPr>
          <a:xfrm>
            <a:off x="580350" y="1477050"/>
            <a:ext cx="4836300" cy="30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92" name="Google Shape;192;p29"/>
          <p:cNvSpPr txBox="1"/>
          <p:nvPr/>
        </p:nvSpPr>
        <p:spPr>
          <a:xfrm>
            <a:off x="4648125" y="1088350"/>
            <a:ext cx="4013700" cy="31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193" name="Google Shape;193;p29"/>
          <p:cNvPicPr preferRelativeResize="0"/>
          <p:nvPr/>
        </p:nvPicPr>
        <p:blipFill>
          <a:blip r:embed="rId3">
            <a:alphaModFix/>
          </a:blip>
          <a:stretch>
            <a:fillRect/>
          </a:stretch>
        </p:blipFill>
        <p:spPr>
          <a:xfrm>
            <a:off x="387898" y="882375"/>
            <a:ext cx="6915849" cy="1758675"/>
          </a:xfrm>
          <a:prstGeom prst="rect">
            <a:avLst/>
          </a:prstGeom>
          <a:noFill/>
          <a:ln>
            <a:noFill/>
          </a:ln>
        </p:spPr>
      </p:pic>
      <p:pic>
        <p:nvPicPr>
          <p:cNvPr id="194" name="Google Shape;194;p29"/>
          <p:cNvPicPr preferRelativeResize="0"/>
          <p:nvPr/>
        </p:nvPicPr>
        <p:blipFill>
          <a:blip r:embed="rId4">
            <a:alphaModFix/>
          </a:blip>
          <a:stretch>
            <a:fillRect/>
          </a:stretch>
        </p:blipFill>
        <p:spPr>
          <a:xfrm>
            <a:off x="1474800" y="2934233"/>
            <a:ext cx="6915851" cy="1615167"/>
          </a:xfrm>
          <a:prstGeom prst="rect">
            <a:avLst/>
          </a:prstGeom>
          <a:noFill/>
          <a:ln>
            <a:noFill/>
          </a:ln>
        </p:spPr>
      </p:pic>
      <p:sp>
        <p:nvSpPr>
          <p:cNvPr id="195" name="Google Shape;195;p29"/>
          <p:cNvSpPr txBox="1"/>
          <p:nvPr/>
        </p:nvSpPr>
        <p:spPr>
          <a:xfrm>
            <a:off x="7793900" y="1594575"/>
            <a:ext cx="137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96" name="Google Shape;196;p29"/>
          <p:cNvSpPr txBox="1"/>
          <p:nvPr/>
        </p:nvSpPr>
        <p:spPr>
          <a:xfrm>
            <a:off x="7531750" y="1160675"/>
            <a:ext cx="10758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Before</a:t>
            </a:r>
            <a:endParaRPr sz="1500">
              <a:solidFill>
                <a:schemeClr val="dk1"/>
              </a:solidFill>
              <a:latin typeface="Roboto"/>
              <a:ea typeface="Roboto"/>
              <a:cs typeface="Roboto"/>
              <a:sym typeface="Roboto"/>
            </a:endParaRPr>
          </a:p>
        </p:txBody>
      </p:sp>
      <p:sp>
        <p:nvSpPr>
          <p:cNvPr id="197" name="Google Shape;197;p29"/>
          <p:cNvSpPr txBox="1"/>
          <p:nvPr/>
        </p:nvSpPr>
        <p:spPr>
          <a:xfrm>
            <a:off x="7667350" y="3538075"/>
            <a:ext cx="7233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After</a:t>
            </a:r>
            <a:endParaRPr sz="1500">
              <a:solidFill>
                <a:schemeClr val="dk1"/>
              </a:solidFill>
              <a:latin typeface="Roboto"/>
              <a:ea typeface="Roboto"/>
              <a:cs typeface="Roboto"/>
              <a:sym typeface="Roboto"/>
            </a:endParaRPr>
          </a:p>
        </p:txBody>
      </p:sp>
      <p:sp>
        <p:nvSpPr>
          <p:cNvPr id="198" name="Google Shape;198;p29"/>
          <p:cNvSpPr txBox="1"/>
          <p:nvPr/>
        </p:nvSpPr>
        <p:spPr>
          <a:xfrm>
            <a:off x="399550" y="3402475"/>
            <a:ext cx="858900" cy="4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After</a:t>
            </a:r>
            <a:endParaRPr sz="1500">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2" name="Shape 202"/>
        <p:cNvGrpSpPr/>
        <p:nvPr/>
      </p:nvGrpSpPr>
      <p:grpSpPr>
        <a:xfrm>
          <a:off x="0" y="0"/>
          <a:ext cx="0" cy="0"/>
          <a:chOff x="0" y="0"/>
          <a:chExt cx="0" cy="0"/>
        </a:xfrm>
      </p:grpSpPr>
      <p:sp>
        <p:nvSpPr>
          <p:cNvPr id="203" name="Google Shape;203;p3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04" name="Google Shape;204;p30"/>
          <p:cNvSpPr txBox="1"/>
          <p:nvPr>
            <p:ph idx="1" type="body"/>
          </p:nvPr>
        </p:nvSpPr>
        <p:spPr>
          <a:xfrm>
            <a:off x="311700" y="1355100"/>
            <a:ext cx="8520600" cy="26262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en" sz="4900"/>
              <a:t>Initial Data Insights :</a:t>
            </a:r>
            <a:endParaRPr b="1" sz="4900"/>
          </a:p>
          <a:p>
            <a:pPr indent="0" lvl="0" marL="0" rtl="0" algn="l">
              <a:lnSpc>
                <a:spcPct val="100000"/>
              </a:lnSpc>
              <a:spcBef>
                <a:spcPts val="0"/>
              </a:spcBef>
              <a:spcAft>
                <a:spcPts val="0"/>
              </a:spcAft>
              <a:buNone/>
            </a:pPr>
            <a:r>
              <a:rPr b="1" lang="en" sz="4900"/>
              <a:t>General Trends and Patterns</a:t>
            </a:r>
            <a:endParaRPr b="1" sz="4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General Analysis and Patterns</a:t>
            </a:r>
            <a:endParaRPr b="1"/>
          </a:p>
        </p:txBody>
      </p:sp>
      <p:sp>
        <p:nvSpPr>
          <p:cNvPr id="210" name="Google Shape;210;p31"/>
          <p:cNvSpPr txBox="1"/>
          <p:nvPr/>
        </p:nvSpPr>
        <p:spPr>
          <a:xfrm>
            <a:off x="265850" y="1442750"/>
            <a:ext cx="8520600" cy="3341400"/>
          </a:xfrm>
          <a:prstGeom prst="rect">
            <a:avLst/>
          </a:prstGeom>
          <a:noFill/>
          <a:ln>
            <a:noFill/>
          </a:ln>
        </p:spPr>
        <p:txBody>
          <a:bodyPr anchorCtr="0" anchor="t" bIns="91425" lIns="91425" spcFirstLastPara="1" rIns="91425" wrap="square" tIns="91425">
            <a:noAutofit/>
          </a:bodyPr>
          <a:lstStyle/>
          <a:p>
            <a:pPr indent="0" lvl="0" marL="914400" rtl="0" algn="l">
              <a:lnSpc>
                <a:spcPct val="200000"/>
              </a:lnSpc>
              <a:spcBef>
                <a:spcPts val="0"/>
              </a:spcBef>
              <a:spcAft>
                <a:spcPts val="0"/>
              </a:spcAft>
              <a:buNone/>
            </a:pPr>
            <a:r>
              <a:rPr b="1" lang="en" sz="1000">
                <a:solidFill>
                  <a:schemeClr val="dk1"/>
                </a:solidFill>
                <a:latin typeface="Times"/>
                <a:ea typeface="Times"/>
                <a:cs typeface="Times"/>
                <a:sym typeface="Times"/>
              </a:rPr>
              <a:t>Job title analysis - Top 10 job titles</a:t>
            </a:r>
            <a:r>
              <a:rPr b="1" lang="en" sz="1000">
                <a:solidFill>
                  <a:srgbClr val="1A1A1A"/>
                </a:solidFill>
                <a:latin typeface="Times"/>
                <a:ea typeface="Times"/>
                <a:cs typeface="Times"/>
                <a:sym typeface="Times"/>
              </a:rPr>
              <a:t> </a:t>
            </a:r>
            <a:r>
              <a:rPr b="1" lang="en" sz="1200">
                <a:solidFill>
                  <a:srgbClr val="1A1A1A"/>
                </a:solidFill>
                <a:latin typeface="Times"/>
                <a:ea typeface="Times"/>
                <a:cs typeface="Times"/>
                <a:sym typeface="Times"/>
              </a:rPr>
              <a:t> </a:t>
            </a:r>
            <a:r>
              <a:rPr b="1" lang="en" sz="1100">
                <a:solidFill>
                  <a:srgbClr val="1A1A1A"/>
                </a:solidFill>
                <a:latin typeface="Times"/>
                <a:ea typeface="Times"/>
                <a:cs typeface="Times"/>
                <a:sym typeface="Times"/>
              </a:rPr>
              <a:t>     </a:t>
            </a:r>
            <a:r>
              <a:rPr b="1" lang="en" sz="1200">
                <a:solidFill>
                  <a:srgbClr val="1A1A1A"/>
                </a:solidFill>
                <a:latin typeface="Times"/>
                <a:ea typeface="Times"/>
                <a:cs typeface="Times"/>
                <a:sym typeface="Times"/>
              </a:rPr>
              <a:t>                                                             </a:t>
            </a:r>
            <a:r>
              <a:rPr b="1" lang="en" sz="1000">
                <a:solidFill>
                  <a:schemeClr val="dk1"/>
                </a:solidFill>
                <a:latin typeface="Times"/>
                <a:ea typeface="Times"/>
                <a:cs typeface="Times"/>
                <a:sym typeface="Times"/>
              </a:rPr>
              <a:t>Job Skill analysis - Top 10 most common skills</a:t>
            </a:r>
            <a:endParaRPr b="1" sz="1000">
              <a:solidFill>
                <a:schemeClr val="dk1"/>
              </a:solidFill>
              <a:latin typeface="Times"/>
              <a:ea typeface="Times"/>
              <a:cs typeface="Times"/>
              <a:sym typeface="Times"/>
            </a:endParaRPr>
          </a:p>
          <a:p>
            <a:pPr indent="0" lvl="0" marL="914400" rtl="0" algn="l">
              <a:lnSpc>
                <a:spcPct val="200000"/>
              </a:lnSpc>
              <a:spcBef>
                <a:spcPts val="1200"/>
              </a:spcBef>
              <a:spcAft>
                <a:spcPts val="0"/>
              </a:spcAft>
              <a:buNone/>
            </a:pPr>
            <a:r>
              <a:t/>
            </a:r>
            <a:endParaRPr b="1" sz="1300">
              <a:solidFill>
                <a:srgbClr val="1A1A1A"/>
              </a:solidFill>
              <a:latin typeface="Times"/>
              <a:ea typeface="Times"/>
              <a:cs typeface="Times"/>
              <a:sym typeface="Times"/>
            </a:endParaRPr>
          </a:p>
          <a:p>
            <a:pPr indent="0" lvl="0" marL="457200" rtl="0" algn="l">
              <a:lnSpc>
                <a:spcPct val="200000"/>
              </a:lnSpc>
              <a:spcBef>
                <a:spcPts val="1200"/>
              </a:spcBef>
              <a:spcAft>
                <a:spcPts val="0"/>
              </a:spcAft>
              <a:buNone/>
            </a:pPr>
            <a:r>
              <a:t/>
            </a:r>
            <a:endParaRPr sz="1300">
              <a:solidFill>
                <a:srgbClr val="1A1A1A"/>
              </a:solidFill>
              <a:latin typeface="Times"/>
              <a:ea typeface="Times"/>
              <a:cs typeface="Times"/>
              <a:sym typeface="Times"/>
            </a:endParaRPr>
          </a:p>
          <a:p>
            <a:pPr indent="0" lvl="0" marL="457200" rtl="0" algn="l">
              <a:lnSpc>
                <a:spcPct val="200000"/>
              </a:lnSpc>
              <a:spcBef>
                <a:spcPts val="1200"/>
              </a:spcBef>
              <a:spcAft>
                <a:spcPts val="0"/>
              </a:spcAft>
              <a:buNone/>
            </a:pPr>
            <a:r>
              <a:t/>
            </a:r>
            <a:endParaRPr sz="1300">
              <a:solidFill>
                <a:srgbClr val="1A1A1A"/>
              </a:solidFill>
              <a:latin typeface="Times"/>
              <a:ea typeface="Times"/>
              <a:cs typeface="Times"/>
              <a:sym typeface="Times"/>
            </a:endParaRPr>
          </a:p>
          <a:p>
            <a:pPr indent="0" lvl="0" marL="0" rtl="0" algn="l">
              <a:lnSpc>
                <a:spcPct val="200000"/>
              </a:lnSpc>
              <a:spcBef>
                <a:spcPts val="1200"/>
              </a:spcBef>
              <a:spcAft>
                <a:spcPts val="1200"/>
              </a:spcAft>
              <a:buNone/>
            </a:pPr>
            <a:r>
              <a:rPr lang="en" sz="1300">
                <a:solidFill>
                  <a:srgbClr val="1A1A1A"/>
                </a:solidFill>
                <a:latin typeface="Times"/>
                <a:ea typeface="Times"/>
                <a:cs typeface="Times"/>
                <a:sym typeface="Times"/>
              </a:rPr>
              <a:t>   </a:t>
            </a:r>
            <a:endParaRPr sz="1300">
              <a:solidFill>
                <a:srgbClr val="1A1A1A"/>
              </a:solidFill>
              <a:latin typeface="Times"/>
              <a:ea typeface="Times"/>
              <a:cs typeface="Times"/>
              <a:sym typeface="Times"/>
            </a:endParaRPr>
          </a:p>
        </p:txBody>
      </p:sp>
      <p:pic>
        <p:nvPicPr>
          <p:cNvPr id="211" name="Google Shape;211;p31"/>
          <p:cNvPicPr preferRelativeResize="0"/>
          <p:nvPr/>
        </p:nvPicPr>
        <p:blipFill>
          <a:blip r:embed="rId3">
            <a:alphaModFix/>
          </a:blip>
          <a:stretch>
            <a:fillRect/>
          </a:stretch>
        </p:blipFill>
        <p:spPr>
          <a:xfrm>
            <a:off x="187125" y="1805800"/>
            <a:ext cx="4384874" cy="2464475"/>
          </a:xfrm>
          <a:prstGeom prst="rect">
            <a:avLst/>
          </a:prstGeom>
          <a:noFill/>
          <a:ln>
            <a:noFill/>
          </a:ln>
        </p:spPr>
      </p:pic>
      <p:pic>
        <p:nvPicPr>
          <p:cNvPr id="212" name="Google Shape;212;p31"/>
          <p:cNvPicPr preferRelativeResize="0"/>
          <p:nvPr/>
        </p:nvPicPr>
        <p:blipFill>
          <a:blip r:embed="rId4">
            <a:alphaModFix/>
          </a:blip>
          <a:stretch>
            <a:fillRect/>
          </a:stretch>
        </p:blipFill>
        <p:spPr>
          <a:xfrm>
            <a:off x="4937400" y="1805800"/>
            <a:ext cx="4139600" cy="2328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Table of Contents</a:t>
            </a:r>
            <a:endParaRPr b="1"/>
          </a:p>
        </p:txBody>
      </p:sp>
      <p:sp>
        <p:nvSpPr>
          <p:cNvPr id="70" name="Google Shape;70;p1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Introduction</a:t>
            </a:r>
            <a:endParaRPr/>
          </a:p>
          <a:p>
            <a:pPr indent="-342900" lvl="0" marL="457200" rtl="0" algn="l">
              <a:spcBef>
                <a:spcPts val="0"/>
              </a:spcBef>
              <a:spcAft>
                <a:spcPts val="0"/>
              </a:spcAft>
              <a:buSzPts val="1800"/>
              <a:buChar char="-"/>
            </a:pPr>
            <a:r>
              <a:rPr lang="en"/>
              <a:t>Project Background &amp; </a:t>
            </a:r>
            <a:r>
              <a:rPr lang="en"/>
              <a:t>Community Contribution</a:t>
            </a:r>
            <a:endParaRPr/>
          </a:p>
          <a:p>
            <a:pPr indent="-342900" lvl="0" marL="457200" rtl="0" algn="l">
              <a:spcBef>
                <a:spcPts val="0"/>
              </a:spcBef>
              <a:spcAft>
                <a:spcPts val="0"/>
              </a:spcAft>
              <a:buSzPts val="1800"/>
              <a:buChar char="-"/>
            </a:pPr>
            <a:r>
              <a:rPr lang="en"/>
              <a:t>Project Pipeline</a:t>
            </a:r>
            <a:endParaRPr/>
          </a:p>
          <a:p>
            <a:pPr indent="-342900" lvl="0" marL="457200" rtl="0" algn="l">
              <a:spcBef>
                <a:spcPts val="0"/>
              </a:spcBef>
              <a:spcAft>
                <a:spcPts val="0"/>
              </a:spcAft>
              <a:buSzPts val="1800"/>
              <a:buChar char="-"/>
            </a:pPr>
            <a:r>
              <a:rPr lang="en"/>
              <a:t>Data Collection Process</a:t>
            </a:r>
            <a:endParaRPr/>
          </a:p>
          <a:p>
            <a:pPr indent="-342900" lvl="0" marL="457200" rtl="0" algn="l">
              <a:spcBef>
                <a:spcPts val="0"/>
              </a:spcBef>
              <a:spcAft>
                <a:spcPts val="0"/>
              </a:spcAft>
              <a:buSzPts val="1800"/>
              <a:buChar char="-"/>
            </a:pPr>
            <a:r>
              <a:rPr lang="en"/>
              <a:t>Feature Engineering</a:t>
            </a:r>
            <a:endParaRPr/>
          </a:p>
          <a:p>
            <a:pPr indent="-342900" lvl="0" marL="457200" rtl="0" algn="l">
              <a:spcBef>
                <a:spcPts val="0"/>
              </a:spcBef>
              <a:spcAft>
                <a:spcPts val="0"/>
              </a:spcAft>
              <a:buSzPts val="1800"/>
              <a:buChar char="-"/>
            </a:pPr>
            <a:r>
              <a:rPr lang="en"/>
              <a:t>Initial Data Insights - </a:t>
            </a:r>
            <a:r>
              <a:rPr lang="en"/>
              <a:t>General Trends and Patterns</a:t>
            </a:r>
            <a:endParaRPr/>
          </a:p>
          <a:p>
            <a:pPr indent="-342900" lvl="0" marL="457200" rtl="0" algn="l">
              <a:spcBef>
                <a:spcPts val="0"/>
              </a:spcBef>
              <a:spcAft>
                <a:spcPts val="0"/>
              </a:spcAft>
              <a:buSzPts val="1800"/>
              <a:buChar char="-"/>
            </a:pPr>
            <a:r>
              <a:rPr lang="en"/>
              <a:t>Advanced Data Analysis - In-Depth Exploration</a:t>
            </a:r>
            <a:endParaRPr/>
          </a:p>
          <a:p>
            <a:pPr indent="-342900" lvl="0" marL="457200" rtl="0" algn="l">
              <a:spcBef>
                <a:spcPts val="0"/>
              </a:spcBef>
              <a:spcAft>
                <a:spcPts val="0"/>
              </a:spcAft>
              <a:buSzPts val="1800"/>
              <a:buChar char="-"/>
            </a:pPr>
            <a:r>
              <a:rPr lang="en"/>
              <a:t>What makes our Project Unique?</a:t>
            </a:r>
            <a:endParaRPr/>
          </a:p>
          <a:p>
            <a:pPr indent="-342900" lvl="0" marL="457200" rtl="0" algn="l">
              <a:spcBef>
                <a:spcPts val="0"/>
              </a:spcBef>
              <a:spcAft>
                <a:spcPts val="0"/>
              </a:spcAft>
              <a:buSzPts val="1800"/>
              <a:buChar char="-"/>
            </a:pPr>
            <a:r>
              <a:rPr lang="en"/>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18" name="Google Shape;218;p32"/>
          <p:cNvSpPr txBox="1"/>
          <p:nvPr/>
        </p:nvSpPr>
        <p:spPr>
          <a:xfrm>
            <a:off x="311700" y="328350"/>
            <a:ext cx="8311800" cy="5352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200000"/>
              </a:lnSpc>
              <a:spcBef>
                <a:spcPts val="0"/>
              </a:spcBef>
              <a:spcAft>
                <a:spcPts val="1200"/>
              </a:spcAft>
              <a:buNone/>
            </a:pPr>
            <a:r>
              <a:rPr b="1" lang="en" sz="1000">
                <a:solidFill>
                  <a:srgbClr val="1A1A1A"/>
                </a:solidFill>
                <a:latin typeface="Times"/>
                <a:ea typeface="Times"/>
                <a:cs typeface="Times"/>
                <a:sym typeface="Times"/>
              </a:rPr>
              <a:t>                     </a:t>
            </a:r>
            <a:r>
              <a:rPr b="1" lang="en" sz="1000">
                <a:solidFill>
                  <a:schemeClr val="dk1"/>
                </a:solidFill>
                <a:latin typeface="Times"/>
                <a:ea typeface="Times"/>
                <a:cs typeface="Times"/>
                <a:sym typeface="Times"/>
              </a:rPr>
              <a:t>Job locations analysis - Top 10 job locations   </a:t>
            </a:r>
            <a:r>
              <a:rPr b="1" lang="en" sz="1000">
                <a:solidFill>
                  <a:srgbClr val="1A1A1A"/>
                </a:solidFill>
                <a:latin typeface="Times"/>
                <a:ea typeface="Times"/>
                <a:cs typeface="Times"/>
                <a:sym typeface="Times"/>
              </a:rPr>
              <a:t>                                                                  </a:t>
            </a:r>
            <a:r>
              <a:rPr b="1" lang="en" sz="1000">
                <a:solidFill>
                  <a:schemeClr val="dk1"/>
                </a:solidFill>
                <a:latin typeface="Times"/>
                <a:ea typeface="Times"/>
                <a:cs typeface="Times"/>
                <a:sym typeface="Times"/>
              </a:rPr>
              <a:t>Count of Data Scientist /Data Analyst jobs in top 5 cities       </a:t>
            </a:r>
            <a:r>
              <a:rPr b="1" lang="en" sz="1000">
                <a:solidFill>
                  <a:srgbClr val="1A1A1A"/>
                </a:solidFill>
                <a:latin typeface="Times"/>
                <a:ea typeface="Times"/>
                <a:cs typeface="Times"/>
                <a:sym typeface="Times"/>
              </a:rPr>
              <a:t>                                                               </a:t>
            </a:r>
            <a:endParaRPr b="1" sz="2600">
              <a:solidFill>
                <a:srgbClr val="1A1A1A"/>
              </a:solidFill>
              <a:latin typeface="Times"/>
              <a:ea typeface="Times"/>
              <a:cs typeface="Times"/>
              <a:sym typeface="Times"/>
            </a:endParaRPr>
          </a:p>
        </p:txBody>
      </p:sp>
      <p:sp>
        <p:nvSpPr>
          <p:cNvPr id="219" name="Google Shape;219;p32"/>
          <p:cNvSpPr txBox="1"/>
          <p:nvPr/>
        </p:nvSpPr>
        <p:spPr>
          <a:xfrm>
            <a:off x="594325" y="2543775"/>
            <a:ext cx="7688700" cy="25506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900">
                <a:solidFill>
                  <a:schemeClr val="dk1"/>
                </a:solidFill>
                <a:latin typeface="Times"/>
                <a:ea typeface="Times"/>
                <a:cs typeface="Times"/>
                <a:sym typeface="Times"/>
              </a:rPr>
              <a:t>Distribution of job locations - Single / Multiple cities </a:t>
            </a:r>
            <a:r>
              <a:rPr b="1" lang="en" sz="1100">
                <a:solidFill>
                  <a:schemeClr val="dk1"/>
                </a:solidFill>
                <a:latin typeface="Times"/>
                <a:ea typeface="Times"/>
                <a:cs typeface="Times"/>
                <a:sym typeface="Times"/>
              </a:rPr>
              <a:t>    </a:t>
            </a:r>
            <a:r>
              <a:rPr b="1" lang="en" sz="1100">
                <a:solidFill>
                  <a:srgbClr val="1A1A1A"/>
                </a:solidFill>
                <a:latin typeface="Times"/>
                <a:ea typeface="Times"/>
                <a:cs typeface="Times"/>
                <a:sym typeface="Times"/>
              </a:rPr>
              <a:t>                                </a:t>
            </a:r>
            <a:r>
              <a:rPr b="1" lang="en" sz="900">
                <a:solidFill>
                  <a:schemeClr val="dk1"/>
                </a:solidFill>
                <a:latin typeface="Times"/>
                <a:ea typeface="Times"/>
                <a:cs typeface="Times"/>
                <a:sym typeface="Times"/>
              </a:rPr>
              <a:t>Most Common industries hiring data science professionals</a:t>
            </a:r>
            <a:r>
              <a:rPr b="1" lang="en" sz="1100">
                <a:solidFill>
                  <a:schemeClr val="dk1"/>
                </a:solidFill>
                <a:latin typeface="Times"/>
                <a:ea typeface="Times"/>
                <a:cs typeface="Times"/>
                <a:sym typeface="Times"/>
              </a:rPr>
              <a:t> </a:t>
            </a:r>
            <a:endParaRPr b="1" sz="1100">
              <a:solidFill>
                <a:schemeClr val="dk1"/>
              </a:solidFill>
              <a:latin typeface="Times"/>
              <a:ea typeface="Times"/>
              <a:cs typeface="Times"/>
              <a:sym typeface="Times"/>
            </a:endParaRPr>
          </a:p>
          <a:p>
            <a:pPr indent="0" lvl="0" marL="0" rtl="0" algn="l">
              <a:lnSpc>
                <a:spcPct val="200000"/>
              </a:lnSpc>
              <a:spcBef>
                <a:spcPts val="1200"/>
              </a:spcBef>
              <a:spcAft>
                <a:spcPts val="0"/>
              </a:spcAft>
              <a:buNone/>
            </a:pPr>
            <a:r>
              <a:rPr b="1" lang="en" sz="1100">
                <a:solidFill>
                  <a:srgbClr val="1A1A1A"/>
                </a:solidFill>
                <a:latin typeface="Times"/>
                <a:ea typeface="Times"/>
                <a:cs typeface="Times"/>
                <a:sym typeface="Times"/>
              </a:rPr>
              <a:t> </a:t>
            </a:r>
            <a:endParaRPr b="1" sz="1100">
              <a:solidFill>
                <a:srgbClr val="1A1A1A"/>
              </a:solidFill>
              <a:latin typeface="Times"/>
              <a:ea typeface="Times"/>
              <a:cs typeface="Times"/>
              <a:sym typeface="Times"/>
            </a:endParaRPr>
          </a:p>
          <a:p>
            <a:pPr indent="0" lvl="0" marL="0" rtl="0" algn="l">
              <a:lnSpc>
                <a:spcPct val="200000"/>
              </a:lnSpc>
              <a:spcBef>
                <a:spcPts val="1200"/>
              </a:spcBef>
              <a:spcAft>
                <a:spcPts val="0"/>
              </a:spcAft>
              <a:buNone/>
            </a:pPr>
            <a:r>
              <a:rPr b="1" lang="en" sz="1200">
                <a:solidFill>
                  <a:srgbClr val="1A1A1A"/>
                </a:solidFill>
                <a:latin typeface="Times"/>
                <a:ea typeface="Times"/>
                <a:cs typeface="Times"/>
                <a:sym typeface="Times"/>
              </a:rPr>
              <a:t>                                         </a:t>
            </a:r>
            <a:endParaRPr b="1" sz="1300">
              <a:solidFill>
                <a:srgbClr val="1A1A1A"/>
              </a:solidFill>
              <a:latin typeface="Times"/>
              <a:ea typeface="Times"/>
              <a:cs typeface="Times"/>
              <a:sym typeface="Times"/>
            </a:endParaRPr>
          </a:p>
          <a:p>
            <a:pPr indent="0" lvl="0" marL="457200" rtl="0" algn="l">
              <a:lnSpc>
                <a:spcPct val="200000"/>
              </a:lnSpc>
              <a:spcBef>
                <a:spcPts val="1200"/>
              </a:spcBef>
              <a:spcAft>
                <a:spcPts val="0"/>
              </a:spcAft>
              <a:buNone/>
            </a:pPr>
            <a:r>
              <a:t/>
            </a:r>
            <a:endParaRPr sz="1300">
              <a:solidFill>
                <a:srgbClr val="1A1A1A"/>
              </a:solidFill>
              <a:latin typeface="Times"/>
              <a:ea typeface="Times"/>
              <a:cs typeface="Times"/>
              <a:sym typeface="Times"/>
            </a:endParaRPr>
          </a:p>
          <a:p>
            <a:pPr indent="0" lvl="0" marL="457200" rtl="0" algn="l">
              <a:lnSpc>
                <a:spcPct val="200000"/>
              </a:lnSpc>
              <a:spcBef>
                <a:spcPts val="1200"/>
              </a:spcBef>
              <a:spcAft>
                <a:spcPts val="0"/>
              </a:spcAft>
              <a:buNone/>
            </a:pPr>
            <a:r>
              <a:t/>
            </a:r>
            <a:endParaRPr sz="1300">
              <a:solidFill>
                <a:srgbClr val="1A1A1A"/>
              </a:solidFill>
              <a:latin typeface="Times"/>
              <a:ea typeface="Times"/>
              <a:cs typeface="Times"/>
              <a:sym typeface="Times"/>
            </a:endParaRPr>
          </a:p>
          <a:p>
            <a:pPr indent="0" lvl="0" marL="0" rtl="0" algn="l">
              <a:lnSpc>
                <a:spcPct val="200000"/>
              </a:lnSpc>
              <a:spcBef>
                <a:spcPts val="1200"/>
              </a:spcBef>
              <a:spcAft>
                <a:spcPts val="1200"/>
              </a:spcAft>
              <a:buNone/>
            </a:pPr>
            <a:r>
              <a:rPr lang="en" sz="1300">
                <a:solidFill>
                  <a:srgbClr val="1A1A1A"/>
                </a:solidFill>
                <a:latin typeface="Times"/>
                <a:ea typeface="Times"/>
                <a:cs typeface="Times"/>
                <a:sym typeface="Times"/>
              </a:rPr>
              <a:t>  </a:t>
            </a:r>
            <a:endParaRPr sz="1300">
              <a:solidFill>
                <a:srgbClr val="1A1A1A"/>
              </a:solidFill>
              <a:latin typeface="Times"/>
              <a:ea typeface="Times"/>
              <a:cs typeface="Times"/>
              <a:sym typeface="Times"/>
            </a:endParaRPr>
          </a:p>
        </p:txBody>
      </p:sp>
      <p:pic>
        <p:nvPicPr>
          <p:cNvPr id="220" name="Google Shape;220;p32"/>
          <p:cNvPicPr preferRelativeResize="0"/>
          <p:nvPr/>
        </p:nvPicPr>
        <p:blipFill>
          <a:blip r:embed="rId3">
            <a:alphaModFix/>
          </a:blip>
          <a:stretch>
            <a:fillRect/>
          </a:stretch>
        </p:blipFill>
        <p:spPr>
          <a:xfrm>
            <a:off x="245125" y="728225"/>
            <a:ext cx="4197425" cy="1750374"/>
          </a:xfrm>
          <a:prstGeom prst="rect">
            <a:avLst/>
          </a:prstGeom>
          <a:noFill/>
          <a:ln>
            <a:noFill/>
          </a:ln>
        </p:spPr>
      </p:pic>
      <p:pic>
        <p:nvPicPr>
          <p:cNvPr id="221" name="Google Shape;221;p32"/>
          <p:cNvPicPr preferRelativeResize="0"/>
          <p:nvPr/>
        </p:nvPicPr>
        <p:blipFill>
          <a:blip r:embed="rId4">
            <a:alphaModFix/>
          </a:blip>
          <a:stretch>
            <a:fillRect/>
          </a:stretch>
        </p:blipFill>
        <p:spPr>
          <a:xfrm>
            <a:off x="4470775" y="728225"/>
            <a:ext cx="4271024" cy="1750375"/>
          </a:xfrm>
          <a:prstGeom prst="rect">
            <a:avLst/>
          </a:prstGeom>
          <a:noFill/>
          <a:ln>
            <a:noFill/>
          </a:ln>
        </p:spPr>
      </p:pic>
      <p:pic>
        <p:nvPicPr>
          <p:cNvPr id="222" name="Google Shape;222;p32"/>
          <p:cNvPicPr preferRelativeResize="0"/>
          <p:nvPr/>
        </p:nvPicPr>
        <p:blipFill>
          <a:blip r:embed="rId5">
            <a:alphaModFix/>
          </a:blip>
          <a:stretch>
            <a:fillRect/>
          </a:stretch>
        </p:blipFill>
        <p:spPr>
          <a:xfrm>
            <a:off x="1035200" y="3012563"/>
            <a:ext cx="2304942" cy="1613025"/>
          </a:xfrm>
          <a:prstGeom prst="rect">
            <a:avLst/>
          </a:prstGeom>
          <a:noFill/>
          <a:ln>
            <a:noFill/>
          </a:ln>
        </p:spPr>
      </p:pic>
      <p:pic>
        <p:nvPicPr>
          <p:cNvPr id="223" name="Google Shape;223;p32"/>
          <p:cNvPicPr preferRelativeResize="0"/>
          <p:nvPr/>
        </p:nvPicPr>
        <p:blipFill>
          <a:blip r:embed="rId6">
            <a:alphaModFix/>
          </a:blip>
          <a:stretch>
            <a:fillRect/>
          </a:stretch>
        </p:blipFill>
        <p:spPr>
          <a:xfrm>
            <a:off x="5223000" y="3012562"/>
            <a:ext cx="2032475" cy="16130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29" name="Google Shape;229;p33"/>
          <p:cNvSpPr txBox="1"/>
          <p:nvPr/>
        </p:nvSpPr>
        <p:spPr>
          <a:xfrm>
            <a:off x="457825" y="321925"/>
            <a:ext cx="7688700" cy="5352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200000"/>
              </a:lnSpc>
              <a:spcBef>
                <a:spcPts val="0"/>
              </a:spcBef>
              <a:spcAft>
                <a:spcPts val="1200"/>
              </a:spcAft>
              <a:buNone/>
            </a:pPr>
            <a:r>
              <a:rPr b="1" lang="en" sz="1000">
                <a:solidFill>
                  <a:srgbClr val="1A1A1A"/>
                </a:solidFill>
                <a:latin typeface="Times"/>
                <a:ea typeface="Times"/>
                <a:cs typeface="Times"/>
                <a:sym typeface="Times"/>
              </a:rPr>
              <a:t>                              </a:t>
            </a:r>
            <a:r>
              <a:rPr b="1" lang="en" sz="1000">
                <a:solidFill>
                  <a:schemeClr val="dk1"/>
                </a:solidFill>
                <a:latin typeface="Times"/>
                <a:ea typeface="Times"/>
                <a:cs typeface="Times"/>
                <a:sym typeface="Times"/>
              </a:rPr>
              <a:t>Top 10  skills for top Data Science Skills   </a:t>
            </a:r>
            <a:r>
              <a:rPr b="1" lang="en" sz="1000">
                <a:solidFill>
                  <a:srgbClr val="1A1A1A"/>
                </a:solidFill>
                <a:latin typeface="Times"/>
                <a:ea typeface="Times"/>
                <a:cs typeface="Times"/>
                <a:sym typeface="Times"/>
              </a:rPr>
              <a:t>                                                                    </a:t>
            </a:r>
            <a:r>
              <a:rPr b="1" lang="en" sz="1000">
                <a:solidFill>
                  <a:schemeClr val="dk1"/>
                </a:solidFill>
                <a:latin typeface="Times"/>
                <a:ea typeface="Times"/>
                <a:cs typeface="Times"/>
                <a:sym typeface="Times"/>
              </a:rPr>
              <a:t>Bottom 10 skills for top Data Science      </a:t>
            </a:r>
            <a:r>
              <a:rPr b="1" lang="en" sz="1000">
                <a:solidFill>
                  <a:srgbClr val="1A1A1A"/>
                </a:solidFill>
                <a:latin typeface="Times"/>
                <a:ea typeface="Times"/>
                <a:cs typeface="Times"/>
                <a:sym typeface="Times"/>
              </a:rPr>
              <a:t>                                                                                                                                   </a:t>
            </a:r>
            <a:endParaRPr b="1" sz="2600">
              <a:solidFill>
                <a:srgbClr val="1A1A1A"/>
              </a:solidFill>
              <a:latin typeface="Times"/>
              <a:ea typeface="Times"/>
              <a:cs typeface="Times"/>
              <a:sym typeface="Times"/>
            </a:endParaRPr>
          </a:p>
        </p:txBody>
      </p:sp>
      <p:pic>
        <p:nvPicPr>
          <p:cNvPr id="230" name="Google Shape;230;p33"/>
          <p:cNvPicPr preferRelativeResize="0"/>
          <p:nvPr/>
        </p:nvPicPr>
        <p:blipFill>
          <a:blip r:embed="rId3">
            <a:alphaModFix/>
          </a:blip>
          <a:stretch>
            <a:fillRect/>
          </a:stretch>
        </p:blipFill>
        <p:spPr>
          <a:xfrm>
            <a:off x="278450" y="791176"/>
            <a:ext cx="4133900" cy="4133900"/>
          </a:xfrm>
          <a:prstGeom prst="rect">
            <a:avLst/>
          </a:prstGeom>
          <a:noFill/>
          <a:ln>
            <a:noFill/>
          </a:ln>
        </p:spPr>
      </p:pic>
      <p:pic>
        <p:nvPicPr>
          <p:cNvPr id="231" name="Google Shape;231;p33"/>
          <p:cNvPicPr preferRelativeResize="0"/>
          <p:nvPr/>
        </p:nvPicPr>
        <p:blipFill>
          <a:blip r:embed="rId4">
            <a:alphaModFix/>
          </a:blip>
          <a:stretch>
            <a:fillRect/>
          </a:stretch>
        </p:blipFill>
        <p:spPr>
          <a:xfrm>
            <a:off x="4904075" y="816575"/>
            <a:ext cx="4083100" cy="4083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4"/>
          <p:cNvSpPr txBox="1"/>
          <p:nvPr/>
        </p:nvSpPr>
        <p:spPr>
          <a:xfrm>
            <a:off x="187125" y="59262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40">
                <a:solidFill>
                  <a:schemeClr val="dk1"/>
                </a:solidFill>
                <a:latin typeface="Roboto Slab"/>
                <a:ea typeface="Roboto Slab"/>
                <a:cs typeface="Roboto Slab"/>
                <a:sym typeface="Roboto Slab"/>
              </a:rPr>
              <a:t>Underlying structures and deviations from the trends</a:t>
            </a:r>
            <a:endParaRPr b="1" sz="1940">
              <a:solidFill>
                <a:schemeClr val="dk1"/>
              </a:solidFill>
              <a:latin typeface="Roboto Slab"/>
              <a:ea typeface="Roboto Slab"/>
              <a:cs typeface="Roboto Slab"/>
              <a:sym typeface="Roboto Slab"/>
            </a:endParaRPr>
          </a:p>
        </p:txBody>
      </p:sp>
      <p:sp>
        <p:nvSpPr>
          <p:cNvPr id="237" name="Google Shape;237;p34"/>
          <p:cNvSpPr txBox="1"/>
          <p:nvPr/>
        </p:nvSpPr>
        <p:spPr>
          <a:xfrm>
            <a:off x="383375" y="1403300"/>
            <a:ext cx="8558700" cy="3740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100">
                <a:solidFill>
                  <a:schemeClr val="dk1"/>
                </a:solidFill>
                <a:latin typeface="Times"/>
                <a:ea typeface="Times"/>
                <a:cs typeface="Times"/>
                <a:sym typeface="Times"/>
              </a:rPr>
              <a:t> </a:t>
            </a:r>
            <a:r>
              <a:rPr b="1" lang="en" sz="1000">
                <a:solidFill>
                  <a:schemeClr val="dk1"/>
                </a:solidFill>
                <a:latin typeface="Times"/>
                <a:ea typeface="Times"/>
                <a:cs typeface="Times"/>
                <a:sym typeface="Times"/>
              </a:rPr>
              <a:t>Rare industry types where data science professionals are hired                          </a:t>
            </a:r>
            <a:r>
              <a:rPr b="1" lang="en" sz="1200">
                <a:solidFill>
                  <a:schemeClr val="dk1"/>
                </a:solidFill>
                <a:latin typeface="Times"/>
                <a:ea typeface="Times"/>
                <a:cs typeface="Times"/>
                <a:sym typeface="Times"/>
              </a:rPr>
              <a:t> </a:t>
            </a:r>
            <a:r>
              <a:rPr b="1" lang="en" sz="1000">
                <a:solidFill>
                  <a:schemeClr val="dk1"/>
                </a:solidFill>
                <a:latin typeface="Times"/>
                <a:ea typeface="Times"/>
                <a:cs typeface="Times"/>
                <a:sym typeface="Times"/>
              </a:rPr>
              <a:t>Uncommon Departments where data science is used </a:t>
            </a:r>
            <a:endParaRPr b="1" sz="1000">
              <a:solidFill>
                <a:schemeClr val="dk1"/>
              </a:solidFill>
              <a:latin typeface="Times"/>
              <a:ea typeface="Times"/>
              <a:cs typeface="Times"/>
              <a:sym typeface="Times"/>
            </a:endParaRPr>
          </a:p>
          <a:p>
            <a:pPr indent="0" lvl="0" marL="0" rtl="0" algn="l">
              <a:lnSpc>
                <a:spcPct val="200000"/>
              </a:lnSpc>
              <a:spcBef>
                <a:spcPts val="1200"/>
              </a:spcBef>
              <a:spcAft>
                <a:spcPts val="0"/>
              </a:spcAft>
              <a:buNone/>
            </a:pPr>
            <a:r>
              <a:rPr b="1" lang="en" sz="1100">
                <a:solidFill>
                  <a:srgbClr val="1A1A1A"/>
                </a:solidFill>
                <a:latin typeface="Times"/>
                <a:ea typeface="Times"/>
                <a:cs typeface="Times"/>
                <a:sym typeface="Times"/>
              </a:rPr>
              <a:t>    </a:t>
            </a:r>
            <a:r>
              <a:rPr b="1" lang="en" sz="1200">
                <a:solidFill>
                  <a:srgbClr val="1A1A1A"/>
                </a:solidFill>
                <a:latin typeface="Times"/>
                <a:ea typeface="Times"/>
                <a:cs typeface="Times"/>
                <a:sym typeface="Times"/>
              </a:rPr>
              <a:t>                                                                                                         </a:t>
            </a:r>
            <a:endParaRPr b="1" sz="1000">
              <a:solidFill>
                <a:srgbClr val="1A1A1A"/>
              </a:solidFill>
              <a:latin typeface="Times"/>
              <a:ea typeface="Times"/>
              <a:cs typeface="Times"/>
              <a:sym typeface="Times"/>
            </a:endParaRPr>
          </a:p>
          <a:p>
            <a:pPr indent="0" lvl="0" marL="914400" rtl="0" algn="l">
              <a:lnSpc>
                <a:spcPct val="200000"/>
              </a:lnSpc>
              <a:spcBef>
                <a:spcPts val="1200"/>
              </a:spcBef>
              <a:spcAft>
                <a:spcPts val="0"/>
              </a:spcAft>
              <a:buNone/>
            </a:pPr>
            <a:r>
              <a:t/>
            </a:r>
            <a:endParaRPr b="1" sz="1300">
              <a:solidFill>
                <a:srgbClr val="1A1A1A"/>
              </a:solidFill>
              <a:latin typeface="Times"/>
              <a:ea typeface="Times"/>
              <a:cs typeface="Times"/>
              <a:sym typeface="Times"/>
            </a:endParaRPr>
          </a:p>
          <a:p>
            <a:pPr indent="0" lvl="0" marL="457200" rtl="0" algn="l">
              <a:lnSpc>
                <a:spcPct val="200000"/>
              </a:lnSpc>
              <a:spcBef>
                <a:spcPts val="1200"/>
              </a:spcBef>
              <a:spcAft>
                <a:spcPts val="0"/>
              </a:spcAft>
              <a:buNone/>
            </a:pPr>
            <a:r>
              <a:t/>
            </a:r>
            <a:endParaRPr sz="1300">
              <a:solidFill>
                <a:srgbClr val="1A1A1A"/>
              </a:solidFill>
              <a:latin typeface="Times"/>
              <a:ea typeface="Times"/>
              <a:cs typeface="Times"/>
              <a:sym typeface="Times"/>
            </a:endParaRPr>
          </a:p>
          <a:p>
            <a:pPr indent="0" lvl="0" marL="457200" rtl="0" algn="l">
              <a:lnSpc>
                <a:spcPct val="200000"/>
              </a:lnSpc>
              <a:spcBef>
                <a:spcPts val="1200"/>
              </a:spcBef>
              <a:spcAft>
                <a:spcPts val="0"/>
              </a:spcAft>
              <a:buNone/>
            </a:pPr>
            <a:r>
              <a:t/>
            </a:r>
            <a:endParaRPr sz="1300">
              <a:solidFill>
                <a:srgbClr val="1A1A1A"/>
              </a:solidFill>
              <a:latin typeface="Times"/>
              <a:ea typeface="Times"/>
              <a:cs typeface="Times"/>
              <a:sym typeface="Times"/>
            </a:endParaRPr>
          </a:p>
          <a:p>
            <a:pPr indent="0" lvl="0" marL="0" rtl="0" algn="l">
              <a:lnSpc>
                <a:spcPct val="200000"/>
              </a:lnSpc>
              <a:spcBef>
                <a:spcPts val="1200"/>
              </a:spcBef>
              <a:spcAft>
                <a:spcPts val="1200"/>
              </a:spcAft>
              <a:buNone/>
            </a:pPr>
            <a:r>
              <a:rPr lang="en" sz="1300">
                <a:solidFill>
                  <a:srgbClr val="1A1A1A"/>
                </a:solidFill>
                <a:latin typeface="Times"/>
                <a:ea typeface="Times"/>
                <a:cs typeface="Times"/>
                <a:sym typeface="Times"/>
              </a:rPr>
              <a:t>                                                                                     </a:t>
            </a:r>
            <a:endParaRPr sz="1300">
              <a:solidFill>
                <a:srgbClr val="1A1A1A"/>
              </a:solidFill>
              <a:latin typeface="Times"/>
              <a:ea typeface="Times"/>
              <a:cs typeface="Times"/>
              <a:sym typeface="Times"/>
            </a:endParaRPr>
          </a:p>
        </p:txBody>
      </p:sp>
      <p:sp>
        <p:nvSpPr>
          <p:cNvPr id="238" name="Google Shape;238;p34"/>
          <p:cNvSpPr txBox="1"/>
          <p:nvPr/>
        </p:nvSpPr>
        <p:spPr>
          <a:xfrm>
            <a:off x="2788275" y="1172900"/>
            <a:ext cx="2211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000">
              <a:solidFill>
                <a:schemeClr val="dk1"/>
              </a:solidFill>
              <a:latin typeface="Lato"/>
              <a:ea typeface="Lato"/>
              <a:cs typeface="Lato"/>
              <a:sym typeface="Lato"/>
            </a:endParaRPr>
          </a:p>
        </p:txBody>
      </p:sp>
      <p:pic>
        <p:nvPicPr>
          <p:cNvPr id="239" name="Google Shape;239;p34"/>
          <p:cNvPicPr preferRelativeResize="0"/>
          <p:nvPr/>
        </p:nvPicPr>
        <p:blipFill rotWithShape="1">
          <a:blip r:embed="rId3">
            <a:alphaModFix/>
          </a:blip>
          <a:srcRect b="0" l="0" r="0" t="0"/>
          <a:stretch/>
        </p:blipFill>
        <p:spPr>
          <a:xfrm>
            <a:off x="383375" y="2004500"/>
            <a:ext cx="3774231" cy="2288150"/>
          </a:xfrm>
          <a:prstGeom prst="rect">
            <a:avLst/>
          </a:prstGeom>
          <a:noFill/>
          <a:ln>
            <a:noFill/>
          </a:ln>
        </p:spPr>
      </p:pic>
      <p:pic>
        <p:nvPicPr>
          <p:cNvPr id="240" name="Google Shape;240;p34"/>
          <p:cNvPicPr preferRelativeResize="0"/>
          <p:nvPr/>
        </p:nvPicPr>
        <p:blipFill rotWithShape="1">
          <a:blip r:embed="rId4">
            <a:alphaModFix/>
          </a:blip>
          <a:srcRect b="0" l="0" r="0" t="0"/>
          <a:stretch/>
        </p:blipFill>
        <p:spPr>
          <a:xfrm>
            <a:off x="4798425" y="2004500"/>
            <a:ext cx="3255179" cy="2288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nvSpPr>
        <p:spPr>
          <a:xfrm>
            <a:off x="187125" y="592625"/>
            <a:ext cx="7688700" cy="5352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200000"/>
              </a:lnSpc>
              <a:spcBef>
                <a:spcPts val="0"/>
              </a:spcBef>
              <a:spcAft>
                <a:spcPts val="1200"/>
              </a:spcAft>
              <a:buNone/>
            </a:pPr>
            <a:r>
              <a:rPr b="1" lang="en" sz="1100">
                <a:solidFill>
                  <a:srgbClr val="1A1A1A"/>
                </a:solidFill>
                <a:latin typeface="Times"/>
                <a:ea typeface="Times"/>
                <a:cs typeface="Times"/>
                <a:sym typeface="Times"/>
              </a:rPr>
              <a:t>                                                  </a:t>
            </a:r>
            <a:r>
              <a:rPr b="1" lang="en" sz="1000">
                <a:solidFill>
                  <a:srgbClr val="1A1A1A"/>
                </a:solidFill>
                <a:latin typeface="Times"/>
                <a:ea typeface="Times"/>
                <a:cs typeface="Times"/>
                <a:sym typeface="Times"/>
              </a:rPr>
              <a:t>                                                                                                                                               </a:t>
            </a:r>
            <a:endParaRPr b="1" sz="2600">
              <a:solidFill>
                <a:srgbClr val="1A1A1A"/>
              </a:solidFill>
              <a:latin typeface="Times"/>
              <a:ea typeface="Times"/>
              <a:cs typeface="Times"/>
              <a:sym typeface="Times"/>
            </a:endParaRPr>
          </a:p>
        </p:txBody>
      </p:sp>
      <p:pic>
        <p:nvPicPr>
          <p:cNvPr id="246" name="Google Shape;246;p35"/>
          <p:cNvPicPr preferRelativeResize="0"/>
          <p:nvPr/>
        </p:nvPicPr>
        <p:blipFill>
          <a:blip r:embed="rId3">
            <a:alphaModFix/>
          </a:blip>
          <a:stretch>
            <a:fillRect/>
          </a:stretch>
        </p:blipFill>
        <p:spPr>
          <a:xfrm>
            <a:off x="1594573" y="1866998"/>
            <a:ext cx="3599375" cy="2309800"/>
          </a:xfrm>
          <a:prstGeom prst="rect">
            <a:avLst/>
          </a:prstGeom>
          <a:noFill/>
          <a:ln>
            <a:noFill/>
          </a:ln>
        </p:spPr>
      </p:pic>
      <p:sp>
        <p:nvSpPr>
          <p:cNvPr id="247" name="Google Shape;247;p35"/>
          <p:cNvSpPr txBox="1"/>
          <p:nvPr/>
        </p:nvSpPr>
        <p:spPr>
          <a:xfrm>
            <a:off x="1157075" y="1211300"/>
            <a:ext cx="5226600" cy="354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1200"/>
              </a:spcAft>
              <a:buNone/>
            </a:pPr>
            <a:r>
              <a:rPr b="1" lang="en" sz="1100">
                <a:solidFill>
                  <a:schemeClr val="dk1"/>
                </a:solidFill>
                <a:latin typeface="Times"/>
                <a:ea typeface="Times"/>
                <a:cs typeface="Times"/>
                <a:sym typeface="Times"/>
              </a:rPr>
              <a:t>Job openings in different locations vs area and population </a:t>
            </a:r>
            <a:r>
              <a:rPr b="1" lang="en" sz="1000">
                <a:solidFill>
                  <a:schemeClr val="dk1"/>
                </a:solidFill>
                <a:latin typeface="Times"/>
                <a:ea typeface="Times"/>
                <a:cs typeface="Times"/>
                <a:sym typeface="Times"/>
              </a:rPr>
              <a:t> </a:t>
            </a:r>
            <a:endParaRPr>
              <a:solidFill>
                <a:schemeClr val="dk1"/>
              </a:solidFill>
            </a:endParaRPr>
          </a:p>
        </p:txBody>
      </p:sp>
      <p:sp>
        <p:nvSpPr>
          <p:cNvPr id="248" name="Google Shape;248;p35"/>
          <p:cNvSpPr txBox="1"/>
          <p:nvPr/>
        </p:nvSpPr>
        <p:spPr>
          <a:xfrm>
            <a:off x="187125" y="59262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40">
                <a:solidFill>
                  <a:schemeClr val="dk1"/>
                </a:solidFill>
                <a:latin typeface="Roboto Slab"/>
                <a:ea typeface="Roboto Slab"/>
                <a:cs typeface="Roboto Slab"/>
                <a:sym typeface="Roboto Slab"/>
              </a:rPr>
              <a:t>Underlying structures and deviations from the trends</a:t>
            </a:r>
            <a:endParaRPr b="1" sz="1940">
              <a:solidFill>
                <a:schemeClr val="dk1"/>
              </a:solidFill>
              <a:latin typeface="Roboto Slab"/>
              <a:ea typeface="Roboto Slab"/>
              <a:cs typeface="Roboto Slab"/>
              <a:sym typeface="Roboto Slab"/>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52" name="Shape 252"/>
        <p:cNvGrpSpPr/>
        <p:nvPr/>
      </p:nvGrpSpPr>
      <p:grpSpPr>
        <a:xfrm>
          <a:off x="0" y="0"/>
          <a:ext cx="0" cy="0"/>
          <a:chOff x="0" y="0"/>
          <a:chExt cx="0" cy="0"/>
        </a:xfrm>
      </p:grpSpPr>
      <p:sp>
        <p:nvSpPr>
          <p:cNvPr id="253" name="Google Shape;253;p3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54" name="Google Shape;254;p36"/>
          <p:cNvSpPr txBox="1"/>
          <p:nvPr>
            <p:ph idx="1" type="body"/>
          </p:nvPr>
        </p:nvSpPr>
        <p:spPr>
          <a:xfrm>
            <a:off x="311700" y="1355100"/>
            <a:ext cx="8520600" cy="26262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en" sz="4900">
                <a:latin typeface="Roboto Slab"/>
                <a:ea typeface="Roboto Slab"/>
                <a:cs typeface="Roboto Slab"/>
                <a:sym typeface="Roboto Slab"/>
              </a:rPr>
              <a:t>Advanced Data Analysis</a:t>
            </a:r>
            <a:r>
              <a:rPr b="1" lang="en" sz="4900">
                <a:latin typeface="Roboto Slab"/>
                <a:ea typeface="Roboto Slab"/>
                <a:cs typeface="Roboto Slab"/>
                <a:sym typeface="Roboto Slab"/>
              </a:rPr>
              <a:t>:</a:t>
            </a:r>
            <a:endParaRPr b="1" sz="4900">
              <a:latin typeface="Roboto Slab"/>
              <a:ea typeface="Roboto Slab"/>
              <a:cs typeface="Roboto Slab"/>
              <a:sym typeface="Roboto Slab"/>
            </a:endParaRPr>
          </a:p>
          <a:p>
            <a:pPr indent="0" lvl="0" marL="0" rtl="0" algn="ctr">
              <a:lnSpc>
                <a:spcPct val="100000"/>
              </a:lnSpc>
              <a:spcBef>
                <a:spcPts val="0"/>
              </a:spcBef>
              <a:spcAft>
                <a:spcPts val="0"/>
              </a:spcAft>
              <a:buNone/>
            </a:pPr>
            <a:r>
              <a:rPr b="1" lang="en" sz="4900">
                <a:latin typeface="Roboto Slab"/>
                <a:ea typeface="Roboto Slab"/>
                <a:cs typeface="Roboto Slab"/>
                <a:sym typeface="Roboto Slab"/>
              </a:rPr>
              <a:t>In-Depth Exploration </a:t>
            </a:r>
            <a:endParaRPr b="1" sz="4900">
              <a:latin typeface="Roboto Slab"/>
              <a:ea typeface="Roboto Slab"/>
              <a:cs typeface="Roboto Slab"/>
              <a:sym typeface="Roboto Slab"/>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500"/>
              <a:t>Job Experience Analysis : What is the Average Years of Experience Required in Data Science Domain?</a:t>
            </a:r>
            <a:endParaRPr b="1" sz="1300"/>
          </a:p>
        </p:txBody>
      </p:sp>
      <p:pic>
        <p:nvPicPr>
          <p:cNvPr id="260" name="Google Shape;260;p37"/>
          <p:cNvPicPr preferRelativeResize="0"/>
          <p:nvPr/>
        </p:nvPicPr>
        <p:blipFill>
          <a:blip r:embed="rId3">
            <a:alphaModFix/>
          </a:blip>
          <a:stretch>
            <a:fillRect/>
          </a:stretch>
        </p:blipFill>
        <p:spPr>
          <a:xfrm>
            <a:off x="4572000" y="1197075"/>
            <a:ext cx="4184099" cy="3694574"/>
          </a:xfrm>
          <a:prstGeom prst="rect">
            <a:avLst/>
          </a:prstGeom>
          <a:noFill/>
          <a:ln>
            <a:noFill/>
          </a:ln>
        </p:spPr>
      </p:pic>
      <p:sp>
        <p:nvSpPr>
          <p:cNvPr id="261" name="Google Shape;261;p37"/>
          <p:cNvSpPr txBox="1"/>
          <p:nvPr/>
        </p:nvSpPr>
        <p:spPr>
          <a:xfrm>
            <a:off x="562250" y="1522250"/>
            <a:ext cx="2937900" cy="3181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We identified the average years of work experience </a:t>
            </a:r>
            <a:r>
              <a:rPr lang="en" sz="1800">
                <a:solidFill>
                  <a:schemeClr val="dk1"/>
                </a:solidFill>
                <a:latin typeface="Roboto"/>
                <a:ea typeface="Roboto"/>
                <a:cs typeface="Roboto"/>
                <a:sym typeface="Roboto"/>
              </a:rPr>
              <a:t>required</a:t>
            </a:r>
            <a:r>
              <a:rPr lang="en" sz="1800">
                <a:solidFill>
                  <a:schemeClr val="dk1"/>
                </a:solidFill>
                <a:latin typeface="Roboto"/>
                <a:ea typeface="Roboto"/>
                <a:cs typeface="Roboto"/>
                <a:sym typeface="Roboto"/>
              </a:rPr>
              <a:t> in the data science domain. </a:t>
            </a:r>
            <a:endParaRPr sz="1800">
              <a:solidFill>
                <a:schemeClr val="dk1"/>
              </a:solidFill>
              <a:latin typeface="Roboto"/>
              <a:ea typeface="Roboto"/>
              <a:cs typeface="Roboto"/>
              <a:sym typeface="Roboto"/>
            </a:endParaRPr>
          </a:p>
          <a:p>
            <a:pPr indent="0" lvl="0" marL="45720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The most common years of experience was 3-4 years</a:t>
            </a:r>
            <a:endParaRPr sz="1800">
              <a:solidFill>
                <a:schemeClr val="dk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5" name="Shape 265"/>
        <p:cNvGrpSpPr/>
        <p:nvPr/>
      </p:nvGrpSpPr>
      <p:grpSpPr>
        <a:xfrm>
          <a:off x="0" y="0"/>
          <a:ext cx="0" cy="0"/>
          <a:chOff x="0" y="0"/>
          <a:chExt cx="0" cy="0"/>
        </a:xfrm>
      </p:grpSpPr>
      <p:sp>
        <p:nvSpPr>
          <p:cNvPr id="266" name="Google Shape;266;p38"/>
          <p:cNvSpPr txBox="1"/>
          <p:nvPr>
            <p:ph type="title"/>
          </p:nvPr>
        </p:nvSpPr>
        <p:spPr>
          <a:xfrm>
            <a:off x="311700" y="265775"/>
            <a:ext cx="8382300" cy="6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891"/>
              <a:buFont typeface="Arial"/>
              <a:buNone/>
            </a:pPr>
            <a:r>
              <a:t/>
            </a:r>
            <a:endParaRPr b="1" sz="2600"/>
          </a:p>
          <a:p>
            <a:pPr indent="0" lvl="0" marL="0" rtl="0" algn="l">
              <a:spcBef>
                <a:spcPts val="0"/>
              </a:spcBef>
              <a:spcAft>
                <a:spcPts val="0"/>
              </a:spcAft>
              <a:buClr>
                <a:srgbClr val="000000"/>
              </a:buClr>
              <a:buSzPts val="891"/>
              <a:buFont typeface="Arial"/>
              <a:buNone/>
            </a:pPr>
            <a:r>
              <a:t/>
            </a:r>
            <a:endParaRPr b="1" sz="2600"/>
          </a:p>
          <a:p>
            <a:pPr indent="0" lvl="0" marL="0" rtl="0" algn="l">
              <a:spcBef>
                <a:spcPts val="0"/>
              </a:spcBef>
              <a:spcAft>
                <a:spcPts val="0"/>
              </a:spcAft>
              <a:buSzPts val="990"/>
              <a:buNone/>
            </a:pPr>
            <a:r>
              <a:rPr b="1" lang="en" sz="2600"/>
              <a:t>How Job </a:t>
            </a:r>
            <a:r>
              <a:rPr b="1" lang="en" sz="2600"/>
              <a:t>Openings</a:t>
            </a:r>
            <a:r>
              <a:rPr b="1" lang="en" sz="2600"/>
              <a:t> Are Distributed Across Various Experience Levels?</a:t>
            </a:r>
            <a:endParaRPr b="1" sz="2600"/>
          </a:p>
        </p:txBody>
      </p:sp>
      <p:sp>
        <p:nvSpPr>
          <p:cNvPr id="267" name="Google Shape;267;p38"/>
          <p:cNvSpPr txBox="1"/>
          <p:nvPr>
            <p:ph idx="1" type="body"/>
          </p:nvPr>
        </p:nvSpPr>
        <p:spPr>
          <a:xfrm>
            <a:off x="311700" y="1355100"/>
            <a:ext cx="8520600" cy="3529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300">
                <a:latin typeface="Roboto Slab"/>
                <a:ea typeface="Roboto Slab"/>
                <a:cs typeface="Roboto Slab"/>
                <a:sym typeface="Roboto Slab"/>
              </a:rPr>
              <a:t>We have split the job availability in the market </a:t>
            </a:r>
            <a:endParaRPr b="1" sz="1300">
              <a:latin typeface="Roboto Slab"/>
              <a:ea typeface="Roboto Slab"/>
              <a:cs typeface="Roboto Slab"/>
              <a:sym typeface="Roboto Slab"/>
            </a:endParaRPr>
          </a:p>
          <a:p>
            <a:pPr indent="0" lvl="0" marL="0" rtl="0" algn="l">
              <a:lnSpc>
                <a:spcPct val="100000"/>
              </a:lnSpc>
              <a:spcBef>
                <a:spcPts val="0"/>
              </a:spcBef>
              <a:spcAft>
                <a:spcPts val="0"/>
              </a:spcAft>
              <a:buNone/>
            </a:pPr>
            <a:r>
              <a:rPr b="1" lang="en" sz="1300">
                <a:latin typeface="Roboto Slab"/>
                <a:ea typeface="Roboto Slab"/>
                <a:cs typeface="Roboto Slab"/>
                <a:sym typeface="Roboto Slab"/>
              </a:rPr>
              <a:t>based on the e</a:t>
            </a:r>
            <a:r>
              <a:rPr b="1" lang="en" sz="1300">
                <a:latin typeface="Roboto Slab"/>
                <a:ea typeface="Roboto Slab"/>
                <a:cs typeface="Roboto Slab"/>
                <a:sym typeface="Roboto Slab"/>
              </a:rPr>
              <a:t>xperience level .</a:t>
            </a:r>
            <a:endParaRPr b="1" sz="1300">
              <a:latin typeface="Roboto Slab"/>
              <a:ea typeface="Roboto Slab"/>
              <a:cs typeface="Roboto Slab"/>
              <a:sym typeface="Roboto Slab"/>
            </a:endParaRPr>
          </a:p>
          <a:p>
            <a:pPr indent="0" lvl="0" marL="457200" rtl="0" algn="l">
              <a:lnSpc>
                <a:spcPct val="100000"/>
              </a:lnSpc>
              <a:spcBef>
                <a:spcPts val="0"/>
              </a:spcBef>
              <a:spcAft>
                <a:spcPts val="0"/>
              </a:spcAft>
              <a:buNone/>
            </a:pPr>
            <a:r>
              <a:t/>
            </a:r>
            <a:endParaRPr b="1" sz="1300">
              <a:latin typeface="Roboto Slab"/>
              <a:ea typeface="Roboto Slab"/>
              <a:cs typeface="Roboto Slab"/>
              <a:sym typeface="Roboto Slab"/>
            </a:endParaRPr>
          </a:p>
          <a:p>
            <a:pPr indent="0" lvl="0" marL="0" rtl="0" algn="l">
              <a:lnSpc>
                <a:spcPct val="100000"/>
              </a:lnSpc>
              <a:spcBef>
                <a:spcPts val="0"/>
              </a:spcBef>
              <a:spcAft>
                <a:spcPts val="0"/>
              </a:spcAft>
              <a:buNone/>
            </a:pPr>
            <a:r>
              <a:rPr b="1" lang="en" sz="1300">
                <a:latin typeface="Roboto Slab"/>
                <a:ea typeface="Roboto Slab"/>
                <a:cs typeface="Roboto Slab"/>
                <a:sym typeface="Roboto Slab"/>
              </a:rPr>
              <a:t>We ranked </a:t>
            </a:r>
            <a:br>
              <a:rPr b="1" lang="en" sz="1300">
                <a:latin typeface="Roboto Slab"/>
                <a:ea typeface="Roboto Slab"/>
                <a:cs typeface="Roboto Slab"/>
                <a:sym typeface="Roboto Slab"/>
              </a:rPr>
            </a:br>
            <a:endParaRPr b="1" sz="1300">
              <a:latin typeface="Roboto Slab"/>
              <a:ea typeface="Roboto Slab"/>
              <a:cs typeface="Roboto Slab"/>
              <a:sym typeface="Roboto Slab"/>
            </a:endParaRPr>
          </a:p>
          <a:p>
            <a:pPr indent="0" lvl="0" marL="0" rtl="0" algn="l">
              <a:lnSpc>
                <a:spcPct val="100000"/>
              </a:lnSpc>
              <a:spcBef>
                <a:spcPts val="0"/>
              </a:spcBef>
              <a:spcAft>
                <a:spcPts val="0"/>
              </a:spcAft>
              <a:buNone/>
            </a:pPr>
            <a:r>
              <a:rPr b="1" lang="en" sz="1300">
                <a:latin typeface="Roboto Slab"/>
                <a:ea typeface="Roboto Slab"/>
                <a:cs typeface="Roboto Slab"/>
                <a:sym typeface="Roboto Slab"/>
              </a:rPr>
              <a:t>0-3 : Beginners</a:t>
            </a:r>
            <a:endParaRPr b="1" sz="1300">
              <a:latin typeface="Roboto Slab"/>
              <a:ea typeface="Roboto Slab"/>
              <a:cs typeface="Roboto Slab"/>
              <a:sym typeface="Roboto Slab"/>
            </a:endParaRPr>
          </a:p>
          <a:p>
            <a:pPr indent="0" lvl="0" marL="0" rtl="0" algn="l">
              <a:lnSpc>
                <a:spcPct val="100000"/>
              </a:lnSpc>
              <a:spcBef>
                <a:spcPts val="0"/>
              </a:spcBef>
              <a:spcAft>
                <a:spcPts val="0"/>
              </a:spcAft>
              <a:buNone/>
            </a:pPr>
            <a:r>
              <a:rPr b="1" lang="en" sz="1300">
                <a:latin typeface="Roboto Slab"/>
                <a:ea typeface="Roboto Slab"/>
                <a:cs typeface="Roboto Slab"/>
                <a:sym typeface="Roboto Slab"/>
              </a:rPr>
              <a:t>4-9 : Intermediate</a:t>
            </a:r>
            <a:endParaRPr b="1" sz="1300">
              <a:latin typeface="Roboto Slab"/>
              <a:ea typeface="Roboto Slab"/>
              <a:cs typeface="Roboto Slab"/>
              <a:sym typeface="Roboto Slab"/>
            </a:endParaRPr>
          </a:p>
          <a:p>
            <a:pPr indent="0" lvl="0" marL="0" rtl="0" algn="l">
              <a:lnSpc>
                <a:spcPct val="100000"/>
              </a:lnSpc>
              <a:spcBef>
                <a:spcPts val="0"/>
              </a:spcBef>
              <a:spcAft>
                <a:spcPts val="0"/>
              </a:spcAft>
              <a:buNone/>
            </a:pPr>
            <a:r>
              <a:rPr b="1" lang="en" sz="1300">
                <a:latin typeface="Roboto Slab"/>
                <a:ea typeface="Roboto Slab"/>
                <a:cs typeface="Roboto Slab"/>
                <a:sym typeface="Roboto Slab"/>
              </a:rPr>
              <a:t>10 and up : Advanced </a:t>
            </a:r>
            <a:endParaRPr b="1" sz="1300">
              <a:latin typeface="Roboto Slab"/>
              <a:ea typeface="Roboto Slab"/>
              <a:cs typeface="Roboto Slab"/>
              <a:sym typeface="Roboto Slab"/>
            </a:endParaRPr>
          </a:p>
          <a:p>
            <a:pPr indent="0" lvl="0" marL="0" rtl="0" algn="l">
              <a:lnSpc>
                <a:spcPct val="100000"/>
              </a:lnSpc>
              <a:spcBef>
                <a:spcPts val="0"/>
              </a:spcBef>
              <a:spcAft>
                <a:spcPts val="0"/>
              </a:spcAft>
              <a:buNone/>
            </a:pPr>
            <a:r>
              <a:t/>
            </a:r>
            <a:endParaRPr b="1" sz="1300">
              <a:latin typeface="Roboto Slab"/>
              <a:ea typeface="Roboto Slab"/>
              <a:cs typeface="Roboto Slab"/>
              <a:sym typeface="Roboto Slab"/>
            </a:endParaRPr>
          </a:p>
          <a:p>
            <a:pPr indent="0" lvl="0" marL="0" rtl="0" algn="l">
              <a:lnSpc>
                <a:spcPct val="100000"/>
              </a:lnSpc>
              <a:spcBef>
                <a:spcPts val="0"/>
              </a:spcBef>
              <a:spcAft>
                <a:spcPts val="0"/>
              </a:spcAft>
              <a:buNone/>
            </a:pPr>
            <a:r>
              <a:rPr b="1" lang="en" sz="1300">
                <a:latin typeface="Roboto Slab"/>
                <a:ea typeface="Roboto Slab"/>
                <a:cs typeface="Roboto Slab"/>
                <a:sym typeface="Roboto Slab"/>
              </a:rPr>
              <a:t>It was seen that most of the jobs have openings </a:t>
            </a:r>
            <a:endParaRPr b="1" sz="1300">
              <a:latin typeface="Roboto Slab"/>
              <a:ea typeface="Roboto Slab"/>
              <a:cs typeface="Roboto Slab"/>
              <a:sym typeface="Roboto Slab"/>
            </a:endParaRPr>
          </a:p>
          <a:p>
            <a:pPr indent="0" lvl="0" marL="0" rtl="0" algn="l">
              <a:lnSpc>
                <a:spcPct val="100000"/>
              </a:lnSpc>
              <a:spcBef>
                <a:spcPts val="0"/>
              </a:spcBef>
              <a:spcAft>
                <a:spcPts val="0"/>
              </a:spcAft>
              <a:buNone/>
            </a:pPr>
            <a:r>
              <a:rPr b="1" lang="en" sz="1300">
                <a:latin typeface="Roboto Slab"/>
                <a:ea typeface="Roboto Slab"/>
                <a:cs typeface="Roboto Slab"/>
                <a:sym typeface="Roboto Slab"/>
              </a:rPr>
              <a:t>for intermediate level </a:t>
            </a:r>
            <a:endParaRPr b="1" sz="1300">
              <a:latin typeface="Roboto Slab"/>
              <a:ea typeface="Roboto Slab"/>
              <a:cs typeface="Roboto Slab"/>
              <a:sym typeface="Roboto Slab"/>
            </a:endParaRPr>
          </a:p>
          <a:p>
            <a:pPr indent="0" lvl="0" marL="0" rtl="0" algn="l">
              <a:lnSpc>
                <a:spcPct val="100000"/>
              </a:lnSpc>
              <a:spcBef>
                <a:spcPts val="0"/>
              </a:spcBef>
              <a:spcAft>
                <a:spcPts val="0"/>
              </a:spcAft>
              <a:buNone/>
            </a:pPr>
            <a:r>
              <a:t/>
            </a:r>
            <a:endParaRPr b="1" sz="1300"/>
          </a:p>
        </p:txBody>
      </p:sp>
      <p:pic>
        <p:nvPicPr>
          <p:cNvPr id="268" name="Google Shape;268;p38"/>
          <p:cNvPicPr preferRelativeResize="0"/>
          <p:nvPr/>
        </p:nvPicPr>
        <p:blipFill>
          <a:blip r:embed="rId3">
            <a:alphaModFix/>
          </a:blip>
          <a:stretch>
            <a:fillRect/>
          </a:stretch>
        </p:blipFill>
        <p:spPr>
          <a:xfrm>
            <a:off x="4406975" y="1451075"/>
            <a:ext cx="4063899" cy="32983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type="title"/>
          </p:nvPr>
        </p:nvSpPr>
        <p:spPr>
          <a:xfrm>
            <a:off x="311700" y="27725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200"/>
              <a:t>What Are the Common Job Roles Across </a:t>
            </a:r>
            <a:r>
              <a:rPr b="1" lang="en" sz="2200"/>
              <a:t>Different</a:t>
            </a:r>
            <a:r>
              <a:rPr b="1" lang="en" sz="2200"/>
              <a:t> Experience Levels?</a:t>
            </a:r>
            <a:endParaRPr b="1" sz="2200"/>
          </a:p>
        </p:txBody>
      </p:sp>
      <p:pic>
        <p:nvPicPr>
          <p:cNvPr id="274" name="Google Shape;274;p39"/>
          <p:cNvPicPr preferRelativeResize="0"/>
          <p:nvPr/>
        </p:nvPicPr>
        <p:blipFill>
          <a:blip r:embed="rId3">
            <a:alphaModFix/>
          </a:blip>
          <a:stretch>
            <a:fillRect/>
          </a:stretch>
        </p:blipFill>
        <p:spPr>
          <a:xfrm>
            <a:off x="356900" y="1133550"/>
            <a:ext cx="7965701" cy="35230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311700" y="277250"/>
            <a:ext cx="7797000" cy="6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200"/>
              <a:t>What Are Common Skills in Different Experience Levels?</a:t>
            </a:r>
            <a:endParaRPr b="1" sz="2200"/>
          </a:p>
        </p:txBody>
      </p:sp>
      <p:pic>
        <p:nvPicPr>
          <p:cNvPr id="280" name="Google Shape;280;p40"/>
          <p:cNvPicPr preferRelativeResize="0"/>
          <p:nvPr/>
        </p:nvPicPr>
        <p:blipFill>
          <a:blip r:embed="rId3">
            <a:alphaModFix/>
          </a:blip>
          <a:stretch>
            <a:fillRect/>
          </a:stretch>
        </p:blipFill>
        <p:spPr>
          <a:xfrm>
            <a:off x="311700" y="1036099"/>
            <a:ext cx="8006476" cy="34692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387900" y="26657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200"/>
              <a:t>Industry</a:t>
            </a:r>
            <a:r>
              <a:rPr b="1" lang="en" sz="2200"/>
              <a:t> Level Analysis : What are Most Popular Job Roles </a:t>
            </a:r>
            <a:r>
              <a:rPr b="1" lang="en" sz="2200"/>
              <a:t>Preferred</a:t>
            </a:r>
            <a:r>
              <a:rPr b="1" lang="en" sz="2200"/>
              <a:t> by Applicants in different </a:t>
            </a:r>
            <a:r>
              <a:rPr b="1" lang="en" sz="2200"/>
              <a:t>Industries</a:t>
            </a:r>
            <a:r>
              <a:rPr b="1" lang="en" sz="2200"/>
              <a:t>?</a:t>
            </a:r>
            <a:endParaRPr b="1" sz="2200"/>
          </a:p>
        </p:txBody>
      </p:sp>
      <p:pic>
        <p:nvPicPr>
          <p:cNvPr id="286" name="Google Shape;286;p41"/>
          <p:cNvPicPr preferRelativeResize="0"/>
          <p:nvPr/>
        </p:nvPicPr>
        <p:blipFill>
          <a:blip r:embed="rId3">
            <a:alphaModFix/>
          </a:blip>
          <a:stretch>
            <a:fillRect/>
          </a:stretch>
        </p:blipFill>
        <p:spPr>
          <a:xfrm>
            <a:off x="387900" y="1030150"/>
            <a:ext cx="2788051" cy="1918574"/>
          </a:xfrm>
          <a:prstGeom prst="rect">
            <a:avLst/>
          </a:prstGeom>
          <a:noFill/>
          <a:ln>
            <a:noFill/>
          </a:ln>
        </p:spPr>
      </p:pic>
      <p:pic>
        <p:nvPicPr>
          <p:cNvPr id="287" name="Google Shape;287;p41"/>
          <p:cNvPicPr preferRelativeResize="0"/>
          <p:nvPr/>
        </p:nvPicPr>
        <p:blipFill>
          <a:blip r:embed="rId4">
            <a:alphaModFix/>
          </a:blip>
          <a:stretch>
            <a:fillRect/>
          </a:stretch>
        </p:blipFill>
        <p:spPr>
          <a:xfrm>
            <a:off x="1375912" y="3026200"/>
            <a:ext cx="3037328" cy="2072375"/>
          </a:xfrm>
          <a:prstGeom prst="rect">
            <a:avLst/>
          </a:prstGeom>
          <a:noFill/>
          <a:ln>
            <a:noFill/>
          </a:ln>
        </p:spPr>
      </p:pic>
      <p:pic>
        <p:nvPicPr>
          <p:cNvPr id="288" name="Google Shape;288;p41"/>
          <p:cNvPicPr preferRelativeResize="0"/>
          <p:nvPr/>
        </p:nvPicPr>
        <p:blipFill>
          <a:blip r:embed="rId5">
            <a:alphaModFix/>
          </a:blip>
          <a:stretch>
            <a:fillRect/>
          </a:stretch>
        </p:blipFill>
        <p:spPr>
          <a:xfrm>
            <a:off x="4742850" y="952675"/>
            <a:ext cx="2873359" cy="1968825"/>
          </a:xfrm>
          <a:prstGeom prst="rect">
            <a:avLst/>
          </a:prstGeom>
          <a:noFill/>
          <a:ln>
            <a:noFill/>
          </a:ln>
        </p:spPr>
      </p:pic>
      <p:pic>
        <p:nvPicPr>
          <p:cNvPr id="289" name="Google Shape;289;p41"/>
          <p:cNvPicPr preferRelativeResize="0"/>
          <p:nvPr/>
        </p:nvPicPr>
        <p:blipFill>
          <a:blip r:embed="rId6">
            <a:alphaModFix/>
          </a:blip>
          <a:stretch>
            <a:fillRect/>
          </a:stretch>
        </p:blipFill>
        <p:spPr>
          <a:xfrm>
            <a:off x="5189213" y="3026200"/>
            <a:ext cx="3010238" cy="2072376"/>
          </a:xfrm>
          <a:prstGeom prst="rect">
            <a:avLst/>
          </a:prstGeom>
          <a:noFill/>
          <a:ln>
            <a:noFill/>
          </a:ln>
        </p:spPr>
      </p:pic>
      <p:sp>
        <p:nvSpPr>
          <p:cNvPr id="290" name="Google Shape;290;p41"/>
          <p:cNvSpPr/>
          <p:nvPr/>
        </p:nvSpPr>
        <p:spPr>
          <a:xfrm>
            <a:off x="3062350" y="876050"/>
            <a:ext cx="360900" cy="296400"/>
          </a:xfrm>
          <a:prstGeom prst="hexagon">
            <a:avLst>
              <a:gd fmla="val 25000" name="adj"/>
              <a:gd fmla="val 115470" name="vf"/>
            </a:avLst>
          </a:prstGeom>
          <a:solidFill>
            <a:schemeClr val="lt1"/>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1</a:t>
            </a:r>
            <a:endParaRPr b="1">
              <a:solidFill>
                <a:schemeClr val="dk1"/>
              </a:solidFill>
              <a:latin typeface="Proxima Nova"/>
              <a:ea typeface="Proxima Nova"/>
              <a:cs typeface="Proxima Nova"/>
              <a:sym typeface="Proxima Nova"/>
            </a:endParaRPr>
          </a:p>
        </p:txBody>
      </p:sp>
      <p:sp>
        <p:nvSpPr>
          <p:cNvPr id="291" name="Google Shape;291;p41"/>
          <p:cNvSpPr/>
          <p:nvPr/>
        </p:nvSpPr>
        <p:spPr>
          <a:xfrm>
            <a:off x="4323900" y="2878725"/>
            <a:ext cx="360900" cy="296400"/>
          </a:xfrm>
          <a:prstGeom prst="hexagon">
            <a:avLst>
              <a:gd fmla="val 25000" name="adj"/>
              <a:gd fmla="val 115470" name="vf"/>
            </a:avLst>
          </a:prstGeom>
          <a:solidFill>
            <a:schemeClr val="lt1"/>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2</a:t>
            </a:r>
            <a:endParaRPr b="1">
              <a:solidFill>
                <a:schemeClr val="dk1"/>
              </a:solidFill>
              <a:latin typeface="Proxima Nova"/>
              <a:ea typeface="Proxima Nova"/>
              <a:cs typeface="Proxima Nova"/>
              <a:sym typeface="Proxima Nova"/>
            </a:endParaRPr>
          </a:p>
        </p:txBody>
      </p:sp>
      <p:sp>
        <p:nvSpPr>
          <p:cNvPr id="292" name="Google Shape;292;p41"/>
          <p:cNvSpPr/>
          <p:nvPr/>
        </p:nvSpPr>
        <p:spPr>
          <a:xfrm>
            <a:off x="7425763" y="778850"/>
            <a:ext cx="360900" cy="296400"/>
          </a:xfrm>
          <a:prstGeom prst="hexagon">
            <a:avLst>
              <a:gd fmla="val 25000" name="adj"/>
              <a:gd fmla="val 115470" name="vf"/>
            </a:avLst>
          </a:prstGeom>
          <a:solidFill>
            <a:schemeClr val="lt1"/>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3</a:t>
            </a:r>
            <a:endParaRPr b="1">
              <a:solidFill>
                <a:schemeClr val="dk1"/>
              </a:solidFill>
              <a:latin typeface="Proxima Nova"/>
              <a:ea typeface="Proxima Nova"/>
              <a:cs typeface="Proxima Nova"/>
              <a:sym typeface="Proxima Nova"/>
            </a:endParaRPr>
          </a:p>
        </p:txBody>
      </p:sp>
      <p:sp>
        <p:nvSpPr>
          <p:cNvPr id="293" name="Google Shape;293;p41"/>
          <p:cNvSpPr/>
          <p:nvPr/>
        </p:nvSpPr>
        <p:spPr>
          <a:xfrm>
            <a:off x="8099850" y="2878725"/>
            <a:ext cx="360900" cy="296400"/>
          </a:xfrm>
          <a:prstGeom prst="hexagon">
            <a:avLst>
              <a:gd fmla="val 25000" name="adj"/>
              <a:gd fmla="val 115470" name="vf"/>
            </a:avLst>
          </a:prstGeom>
          <a:solidFill>
            <a:schemeClr val="lt1"/>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4</a:t>
            </a:r>
            <a:endParaRPr b="1">
              <a:solidFill>
                <a:schemeClr val="dk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4" name="Shape 74"/>
        <p:cNvGrpSpPr/>
        <p:nvPr/>
      </p:nvGrpSpPr>
      <p:grpSpPr>
        <a:xfrm>
          <a:off x="0" y="0"/>
          <a:ext cx="0" cy="0"/>
          <a:chOff x="0" y="0"/>
          <a:chExt cx="0" cy="0"/>
        </a:xfrm>
      </p:grpSpPr>
      <p:sp>
        <p:nvSpPr>
          <p:cNvPr id="75" name="Google Shape;75;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76" name="Google Shape;76;p15"/>
          <p:cNvSpPr txBox="1"/>
          <p:nvPr>
            <p:ph idx="1" type="body"/>
          </p:nvPr>
        </p:nvSpPr>
        <p:spPr>
          <a:xfrm>
            <a:off x="311700" y="1098300"/>
            <a:ext cx="8520600" cy="3470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b="1" sz="5500"/>
          </a:p>
          <a:p>
            <a:pPr indent="0" lvl="0" marL="0" rtl="0" algn="ctr">
              <a:spcBef>
                <a:spcPts val="1200"/>
              </a:spcBef>
              <a:spcAft>
                <a:spcPts val="0"/>
              </a:spcAft>
              <a:buNone/>
            </a:pPr>
            <a:r>
              <a:rPr b="1" lang="en" sz="5500"/>
              <a:t>Introduction</a:t>
            </a:r>
            <a:endParaRPr b="1" sz="5500"/>
          </a:p>
          <a:p>
            <a:pPr indent="0" lvl="0" marL="0" rtl="0" algn="ctr">
              <a:spcBef>
                <a:spcPts val="1200"/>
              </a:spcBef>
              <a:spcAft>
                <a:spcPts val="1200"/>
              </a:spcAft>
              <a:buNone/>
            </a:pPr>
            <a:r>
              <a:t/>
            </a:r>
            <a:endParaRPr b="1" sz="55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txBox="1"/>
          <p:nvPr>
            <p:ph type="title"/>
          </p:nvPr>
        </p:nvSpPr>
        <p:spPr>
          <a:xfrm>
            <a:off x="387900" y="269500"/>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0909"/>
              <a:buNone/>
            </a:pPr>
            <a:r>
              <a:rPr b="1" lang="en" sz="2420"/>
              <a:t>How Top 5 Industries Distributed Across Different Locations?</a:t>
            </a:r>
            <a:endParaRPr b="1" sz="2420"/>
          </a:p>
        </p:txBody>
      </p:sp>
      <p:pic>
        <p:nvPicPr>
          <p:cNvPr id="299" name="Google Shape;299;p42"/>
          <p:cNvPicPr preferRelativeResize="0"/>
          <p:nvPr/>
        </p:nvPicPr>
        <p:blipFill>
          <a:blip r:embed="rId3">
            <a:alphaModFix/>
          </a:blip>
          <a:stretch>
            <a:fillRect/>
          </a:stretch>
        </p:blipFill>
        <p:spPr>
          <a:xfrm>
            <a:off x="501174" y="1089925"/>
            <a:ext cx="6833074" cy="3693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3"/>
          <p:cNvSpPr txBox="1"/>
          <p:nvPr>
            <p:ph type="title"/>
          </p:nvPr>
        </p:nvSpPr>
        <p:spPr>
          <a:xfrm>
            <a:off x="318475" y="103175"/>
            <a:ext cx="8368200" cy="86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br>
              <a:rPr b="1" lang="en" sz="1500"/>
            </a:br>
            <a:br>
              <a:rPr b="1" lang="en" sz="1500"/>
            </a:br>
            <a:endParaRPr b="1" sz="1500"/>
          </a:p>
          <a:p>
            <a:pPr indent="0" lvl="0" marL="0" rtl="0" algn="l">
              <a:spcBef>
                <a:spcPts val="0"/>
              </a:spcBef>
              <a:spcAft>
                <a:spcPts val="0"/>
              </a:spcAft>
              <a:buSzPts val="990"/>
              <a:buNone/>
            </a:pPr>
            <a:r>
              <a:t/>
            </a:r>
            <a:endParaRPr b="1" sz="1500"/>
          </a:p>
          <a:p>
            <a:pPr indent="0" lvl="0" marL="0" rtl="0" algn="l">
              <a:spcBef>
                <a:spcPts val="0"/>
              </a:spcBef>
              <a:spcAft>
                <a:spcPts val="0"/>
              </a:spcAft>
              <a:buSzPts val="990"/>
              <a:buNone/>
            </a:pPr>
            <a:r>
              <a:t/>
            </a:r>
            <a:endParaRPr b="1" sz="1500"/>
          </a:p>
          <a:p>
            <a:pPr indent="0" lvl="0" marL="0" rtl="0" algn="l">
              <a:spcBef>
                <a:spcPts val="0"/>
              </a:spcBef>
              <a:spcAft>
                <a:spcPts val="0"/>
              </a:spcAft>
              <a:buSzPts val="990"/>
              <a:buNone/>
            </a:pPr>
            <a:r>
              <a:t/>
            </a:r>
            <a:endParaRPr b="1" sz="1500"/>
          </a:p>
          <a:p>
            <a:pPr indent="0" lvl="0" marL="0" rtl="0" algn="l">
              <a:spcBef>
                <a:spcPts val="0"/>
              </a:spcBef>
              <a:spcAft>
                <a:spcPts val="0"/>
              </a:spcAft>
              <a:buSzPts val="990"/>
              <a:buNone/>
            </a:pPr>
            <a:r>
              <a:rPr b="1" lang="en" sz="1500"/>
              <a:t>Educational and Skill Analysis : What E</a:t>
            </a:r>
            <a:r>
              <a:rPr b="1" lang="en" sz="1500"/>
              <a:t>ducation</a:t>
            </a:r>
            <a:r>
              <a:rPr b="1" lang="en" sz="1500"/>
              <a:t> </a:t>
            </a:r>
            <a:r>
              <a:rPr b="1" lang="en" sz="1500"/>
              <a:t>Qualifications are Preferred in Most Data Science Jobs?</a:t>
            </a:r>
            <a:r>
              <a:rPr b="1" lang="en" sz="1500"/>
              <a:t> </a:t>
            </a:r>
            <a:endParaRPr b="1" sz="1500"/>
          </a:p>
          <a:p>
            <a:pPr indent="0" lvl="0" marL="0" rtl="0" algn="l">
              <a:spcBef>
                <a:spcPts val="0"/>
              </a:spcBef>
              <a:spcAft>
                <a:spcPts val="0"/>
              </a:spcAft>
              <a:buSzPts val="990"/>
              <a:buNone/>
            </a:pPr>
            <a:r>
              <a:t/>
            </a:r>
            <a:endParaRPr b="1" sz="1800">
              <a:solidFill>
                <a:srgbClr val="374151"/>
              </a:solidFill>
              <a:latin typeface="Roboto"/>
              <a:ea typeface="Roboto"/>
              <a:cs typeface="Roboto"/>
              <a:sym typeface="Roboto"/>
            </a:endParaRPr>
          </a:p>
        </p:txBody>
      </p:sp>
      <p:pic>
        <p:nvPicPr>
          <p:cNvPr id="305" name="Google Shape;305;p43"/>
          <p:cNvPicPr preferRelativeResize="0"/>
          <p:nvPr/>
        </p:nvPicPr>
        <p:blipFill>
          <a:blip r:embed="rId3">
            <a:alphaModFix/>
          </a:blip>
          <a:stretch>
            <a:fillRect/>
          </a:stretch>
        </p:blipFill>
        <p:spPr>
          <a:xfrm>
            <a:off x="318475" y="781250"/>
            <a:ext cx="7172398" cy="382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4"/>
          <p:cNvSpPr txBox="1"/>
          <p:nvPr>
            <p:ph type="title"/>
          </p:nvPr>
        </p:nvSpPr>
        <p:spPr>
          <a:xfrm>
            <a:off x="433100" y="16875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000"/>
              <a:t>What Are Most Important Skills Required by Current Job Market?</a:t>
            </a:r>
            <a:endParaRPr b="1" sz="2620"/>
          </a:p>
        </p:txBody>
      </p:sp>
      <p:pic>
        <p:nvPicPr>
          <p:cNvPr id="311" name="Google Shape;311;p44"/>
          <p:cNvPicPr preferRelativeResize="0"/>
          <p:nvPr/>
        </p:nvPicPr>
        <p:blipFill>
          <a:blip r:embed="rId3">
            <a:alphaModFix/>
          </a:blip>
          <a:stretch>
            <a:fillRect/>
          </a:stretch>
        </p:blipFill>
        <p:spPr>
          <a:xfrm>
            <a:off x="433100" y="1160700"/>
            <a:ext cx="7141650" cy="3852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type="title"/>
          </p:nvPr>
        </p:nvSpPr>
        <p:spPr>
          <a:xfrm>
            <a:off x="304588" y="20997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What Skills Top Industries Looking for?</a:t>
            </a:r>
            <a:endParaRPr b="1"/>
          </a:p>
        </p:txBody>
      </p:sp>
      <p:pic>
        <p:nvPicPr>
          <p:cNvPr id="317" name="Google Shape;317;p45"/>
          <p:cNvPicPr preferRelativeResize="0"/>
          <p:nvPr/>
        </p:nvPicPr>
        <p:blipFill>
          <a:blip r:embed="rId3">
            <a:alphaModFix/>
          </a:blip>
          <a:stretch>
            <a:fillRect/>
          </a:stretch>
        </p:blipFill>
        <p:spPr>
          <a:xfrm>
            <a:off x="2113925" y="991075"/>
            <a:ext cx="3975575" cy="3813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6"/>
          <p:cNvSpPr txBox="1"/>
          <p:nvPr>
            <p:ph type="title"/>
          </p:nvPr>
        </p:nvSpPr>
        <p:spPr>
          <a:xfrm>
            <a:off x="258900" y="1405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1700"/>
              <a:t>Department Level Analysis : Which departments are actively hiring data science professionals?</a:t>
            </a:r>
            <a:endParaRPr b="1" sz="2920"/>
          </a:p>
        </p:txBody>
      </p:sp>
      <p:pic>
        <p:nvPicPr>
          <p:cNvPr id="323" name="Google Shape;323;p46"/>
          <p:cNvPicPr preferRelativeResize="0"/>
          <p:nvPr/>
        </p:nvPicPr>
        <p:blipFill>
          <a:blip r:embed="rId3">
            <a:alphaModFix/>
          </a:blip>
          <a:stretch>
            <a:fillRect/>
          </a:stretch>
        </p:blipFill>
        <p:spPr>
          <a:xfrm>
            <a:off x="457325" y="1023525"/>
            <a:ext cx="6867001" cy="3820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7"/>
          <p:cNvSpPr txBox="1"/>
          <p:nvPr>
            <p:ph type="title"/>
          </p:nvPr>
        </p:nvSpPr>
        <p:spPr>
          <a:xfrm>
            <a:off x="229150" y="338950"/>
            <a:ext cx="8368200" cy="45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200"/>
              <a:t>What are the C</a:t>
            </a:r>
            <a:r>
              <a:rPr b="1" lang="en" sz="2200"/>
              <a:t>ommon Job Roles in Top Hiring Departments ?</a:t>
            </a:r>
            <a:endParaRPr b="1" sz="2200"/>
          </a:p>
        </p:txBody>
      </p:sp>
      <p:pic>
        <p:nvPicPr>
          <p:cNvPr id="329" name="Google Shape;329;p47"/>
          <p:cNvPicPr preferRelativeResize="0"/>
          <p:nvPr/>
        </p:nvPicPr>
        <p:blipFill>
          <a:blip r:embed="rId3">
            <a:alphaModFix/>
          </a:blip>
          <a:stretch>
            <a:fillRect/>
          </a:stretch>
        </p:blipFill>
        <p:spPr>
          <a:xfrm>
            <a:off x="301250" y="1147675"/>
            <a:ext cx="6184179" cy="36945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8"/>
          <p:cNvSpPr txBox="1"/>
          <p:nvPr>
            <p:ph type="title"/>
          </p:nvPr>
        </p:nvSpPr>
        <p:spPr>
          <a:xfrm>
            <a:off x="262100" y="20495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2672"/>
              <a:buNone/>
            </a:pPr>
            <a:r>
              <a:rPr b="1" lang="en" sz="2320"/>
              <a:t>What Are Most Common Skills Within Different Departments?</a:t>
            </a:r>
            <a:endParaRPr b="1" sz="2320"/>
          </a:p>
        </p:txBody>
      </p:sp>
      <p:pic>
        <p:nvPicPr>
          <p:cNvPr id="335" name="Google Shape;335;p48"/>
          <p:cNvPicPr preferRelativeResize="0"/>
          <p:nvPr/>
        </p:nvPicPr>
        <p:blipFill>
          <a:blip r:embed="rId3">
            <a:alphaModFix/>
          </a:blip>
          <a:stretch>
            <a:fillRect/>
          </a:stretch>
        </p:blipFill>
        <p:spPr>
          <a:xfrm>
            <a:off x="435150" y="1042975"/>
            <a:ext cx="5897976" cy="3917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9"/>
          <p:cNvSpPr txBox="1"/>
          <p:nvPr>
            <p:ph type="title"/>
          </p:nvPr>
        </p:nvSpPr>
        <p:spPr>
          <a:xfrm>
            <a:off x="359325" y="200050"/>
            <a:ext cx="8368200" cy="6861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990"/>
              <a:buFont typeface="Arial"/>
              <a:buNone/>
            </a:pPr>
            <a:r>
              <a:rPr b="1" lang="en" sz="2320"/>
              <a:t>What expertise do the majority of applicants possess?</a:t>
            </a:r>
            <a:endParaRPr b="1"/>
          </a:p>
        </p:txBody>
      </p:sp>
      <p:pic>
        <p:nvPicPr>
          <p:cNvPr id="341" name="Google Shape;341;p49"/>
          <p:cNvPicPr preferRelativeResize="0"/>
          <p:nvPr/>
        </p:nvPicPr>
        <p:blipFill>
          <a:blip r:embed="rId3">
            <a:alphaModFix/>
          </a:blip>
          <a:stretch>
            <a:fillRect/>
          </a:stretch>
        </p:blipFill>
        <p:spPr>
          <a:xfrm>
            <a:off x="359325" y="1053250"/>
            <a:ext cx="6268901" cy="3740550"/>
          </a:xfrm>
          <a:prstGeom prst="rect">
            <a:avLst/>
          </a:prstGeom>
          <a:noFill/>
          <a:ln>
            <a:noFill/>
          </a:ln>
        </p:spPr>
      </p:pic>
      <p:sp>
        <p:nvSpPr>
          <p:cNvPr id="342" name="Google Shape;342;p49"/>
          <p:cNvSpPr txBox="1"/>
          <p:nvPr/>
        </p:nvSpPr>
        <p:spPr>
          <a:xfrm>
            <a:off x="6867925" y="1075525"/>
            <a:ext cx="1934700" cy="28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0"/>
          <p:cNvSpPr txBox="1"/>
          <p:nvPr>
            <p:ph type="title"/>
          </p:nvPr>
        </p:nvSpPr>
        <p:spPr>
          <a:xfrm>
            <a:off x="210350" y="0"/>
            <a:ext cx="8215200" cy="64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200"/>
              <a:t>Which Companies Are Preferred by Applicants the Most?</a:t>
            </a:r>
            <a:endParaRPr b="1" sz="2200"/>
          </a:p>
        </p:txBody>
      </p:sp>
      <p:pic>
        <p:nvPicPr>
          <p:cNvPr id="348" name="Google Shape;348;p50"/>
          <p:cNvPicPr preferRelativeResize="0"/>
          <p:nvPr/>
        </p:nvPicPr>
        <p:blipFill>
          <a:blip r:embed="rId3">
            <a:alphaModFix/>
          </a:blip>
          <a:stretch>
            <a:fillRect/>
          </a:stretch>
        </p:blipFill>
        <p:spPr>
          <a:xfrm>
            <a:off x="1568425" y="805850"/>
            <a:ext cx="5149951" cy="4113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1"/>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What Are the Trends in Required Skills Over Time?(May 2022, Nov 2022, Nov2023)</a:t>
            </a:r>
            <a:endParaRPr b="1"/>
          </a:p>
        </p:txBody>
      </p:sp>
      <p:sp>
        <p:nvSpPr>
          <p:cNvPr id="354" name="Google Shape;354;p5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900">
                <a:latin typeface="Arial"/>
                <a:ea typeface="Arial"/>
                <a:cs typeface="Arial"/>
                <a:sym typeface="Arial"/>
              </a:rPr>
              <a:t>Common top skills:</a:t>
            </a:r>
            <a:r>
              <a:rPr b="1" lang="en" sz="1900">
                <a:solidFill>
                  <a:schemeClr val="accent3"/>
                </a:solidFill>
                <a:latin typeface="Arial"/>
                <a:ea typeface="Arial"/>
                <a:cs typeface="Arial"/>
                <a:sym typeface="Arial"/>
              </a:rPr>
              <a:t> {'sql', 'python', 'data management', 'machine learning'}</a:t>
            </a:r>
            <a:endParaRPr b="1" sz="1900">
              <a:solidFill>
                <a:schemeClr val="accent3"/>
              </a:solidFill>
              <a:latin typeface="Arial"/>
              <a:ea typeface="Arial"/>
              <a:cs typeface="Arial"/>
              <a:sym typeface="Arial"/>
            </a:endParaRPr>
          </a:p>
          <a:p>
            <a:pPr indent="0" lvl="0" marL="0" rtl="0" algn="l">
              <a:spcBef>
                <a:spcPts val="1200"/>
              </a:spcBef>
              <a:spcAft>
                <a:spcPts val="0"/>
              </a:spcAft>
              <a:buNone/>
            </a:pPr>
            <a:r>
              <a:t/>
            </a:r>
            <a:endParaRPr b="1" sz="1900">
              <a:solidFill>
                <a:schemeClr val="accent3"/>
              </a:solidFill>
              <a:latin typeface="Arial"/>
              <a:ea typeface="Arial"/>
              <a:cs typeface="Arial"/>
              <a:sym typeface="Arial"/>
            </a:endParaRPr>
          </a:p>
          <a:p>
            <a:pPr indent="0" lvl="0" marL="0" rtl="0" algn="l">
              <a:spcBef>
                <a:spcPts val="1200"/>
              </a:spcBef>
              <a:spcAft>
                <a:spcPts val="0"/>
              </a:spcAft>
              <a:buNone/>
            </a:pPr>
            <a:r>
              <a:rPr b="1" lang="en">
                <a:latin typeface="Arial"/>
                <a:ea typeface="Arial"/>
                <a:cs typeface="Arial"/>
                <a:sym typeface="Arial"/>
              </a:rPr>
              <a:t>Skills Added in </a:t>
            </a:r>
            <a:r>
              <a:rPr b="1" lang="en">
                <a:solidFill>
                  <a:srgbClr val="FF9900"/>
                </a:solidFill>
                <a:latin typeface="Arial"/>
                <a:ea typeface="Arial"/>
                <a:cs typeface="Arial"/>
                <a:sym typeface="Arial"/>
              </a:rPr>
              <a:t>Nov 2022</a:t>
            </a:r>
            <a:r>
              <a:rPr b="1" lang="en">
                <a:latin typeface="Arial"/>
                <a:ea typeface="Arial"/>
                <a:cs typeface="Arial"/>
                <a:sym typeface="Arial"/>
              </a:rPr>
              <a:t>: {'nlp', 'tableau', 'r', 'data analytics'}</a:t>
            </a:r>
            <a:endParaRPr b="1">
              <a:latin typeface="Arial"/>
              <a:ea typeface="Arial"/>
              <a:cs typeface="Arial"/>
              <a:sym typeface="Arial"/>
            </a:endParaRPr>
          </a:p>
          <a:p>
            <a:pPr indent="0" lvl="0" marL="0" rtl="0" algn="l">
              <a:spcBef>
                <a:spcPts val="1200"/>
              </a:spcBef>
              <a:spcAft>
                <a:spcPts val="0"/>
              </a:spcAft>
              <a:buNone/>
            </a:pPr>
            <a:r>
              <a:t/>
            </a:r>
            <a:endParaRPr b="1">
              <a:latin typeface="Arial"/>
              <a:ea typeface="Arial"/>
              <a:cs typeface="Arial"/>
              <a:sym typeface="Arial"/>
            </a:endParaRPr>
          </a:p>
          <a:p>
            <a:pPr indent="0" lvl="0" marL="0" rtl="0" algn="l">
              <a:spcBef>
                <a:spcPts val="1200"/>
              </a:spcBef>
              <a:spcAft>
                <a:spcPts val="0"/>
              </a:spcAft>
              <a:buNone/>
            </a:pPr>
            <a:r>
              <a:rPr b="1" lang="en">
                <a:latin typeface="Arial"/>
                <a:ea typeface="Arial"/>
                <a:cs typeface="Arial"/>
                <a:sym typeface="Arial"/>
              </a:rPr>
              <a:t>Skills Added in </a:t>
            </a:r>
            <a:r>
              <a:rPr b="1" lang="en">
                <a:solidFill>
                  <a:srgbClr val="FF9900"/>
                </a:solidFill>
                <a:latin typeface="Arial"/>
                <a:ea typeface="Arial"/>
                <a:cs typeface="Arial"/>
                <a:sym typeface="Arial"/>
              </a:rPr>
              <a:t>Nov 2023</a:t>
            </a:r>
            <a:r>
              <a:rPr b="1" lang="en">
                <a:latin typeface="Arial"/>
                <a:ea typeface="Arial"/>
                <a:cs typeface="Arial"/>
                <a:sym typeface="Arial"/>
              </a:rPr>
              <a:t>: {'agile', 'project management', 'automation', 'operations', 'ms office', 'excel'}</a:t>
            </a:r>
            <a:endParaRPr b="1">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Defines Data science?</a:t>
            </a:r>
            <a:endParaRPr/>
          </a:p>
        </p:txBody>
      </p:sp>
      <p:sp>
        <p:nvSpPr>
          <p:cNvPr id="82" name="Google Shape;82;p16"/>
          <p:cNvSpPr txBox="1"/>
          <p:nvPr>
            <p:ph idx="1" type="body"/>
          </p:nvPr>
        </p:nvSpPr>
        <p:spPr>
          <a:xfrm>
            <a:off x="3195950" y="1555950"/>
            <a:ext cx="3598800" cy="3012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100"/>
              <a:t>science is an interdisciplinary field that employs scientific methods, processes, and algorithms, to extract valuable insights and knowledge from structData ured and unstructured data. </a:t>
            </a:r>
            <a:endParaRPr sz="100"/>
          </a:p>
          <a:p>
            <a:pPr indent="0" lvl="0" marL="457200" rtl="0" algn="l">
              <a:spcBef>
                <a:spcPts val="1200"/>
              </a:spcBef>
              <a:spcAft>
                <a:spcPts val="0"/>
              </a:spcAft>
              <a:buNone/>
            </a:pPr>
            <a:r>
              <a:rPr lang="en" sz="100"/>
              <a:t>It encompasses a range of techniques, including statistical analysis, machine learning, and data visualization, to inform decision-making and drive innovation across various industries</a:t>
            </a:r>
            <a:endParaRPr sz="100"/>
          </a:p>
          <a:p>
            <a:pPr indent="0" lvl="0" marL="457200" rtl="0" algn="l">
              <a:spcBef>
                <a:spcPts val="1200"/>
              </a:spcBef>
              <a:spcAft>
                <a:spcPts val="1200"/>
              </a:spcAft>
              <a:buNone/>
            </a:pPr>
            <a:r>
              <a:t/>
            </a:r>
            <a:endParaRPr/>
          </a:p>
        </p:txBody>
      </p:sp>
      <p:pic>
        <p:nvPicPr>
          <p:cNvPr id="83" name="Google Shape;83;p16"/>
          <p:cNvPicPr preferRelativeResize="0"/>
          <p:nvPr/>
        </p:nvPicPr>
        <p:blipFill>
          <a:blip r:embed="rId3">
            <a:alphaModFix/>
          </a:blip>
          <a:stretch>
            <a:fillRect/>
          </a:stretch>
        </p:blipFill>
        <p:spPr>
          <a:xfrm>
            <a:off x="2918800" y="1589563"/>
            <a:ext cx="3396774" cy="28665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8" name="Shape 358"/>
        <p:cNvGrpSpPr/>
        <p:nvPr/>
      </p:nvGrpSpPr>
      <p:grpSpPr>
        <a:xfrm>
          <a:off x="0" y="0"/>
          <a:ext cx="0" cy="0"/>
          <a:chOff x="0" y="0"/>
          <a:chExt cx="0" cy="0"/>
        </a:xfrm>
      </p:grpSpPr>
      <p:sp>
        <p:nvSpPr>
          <p:cNvPr id="359" name="Google Shape;359;p5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60" name="Google Shape;360;p52"/>
          <p:cNvSpPr txBox="1"/>
          <p:nvPr>
            <p:ph idx="1" type="body"/>
          </p:nvPr>
        </p:nvSpPr>
        <p:spPr>
          <a:xfrm>
            <a:off x="311700" y="1355100"/>
            <a:ext cx="8520600" cy="26262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en" sz="4900">
                <a:latin typeface="Roboto Slab"/>
                <a:ea typeface="Roboto Slab"/>
                <a:cs typeface="Roboto Slab"/>
                <a:sym typeface="Roboto Slab"/>
              </a:rPr>
              <a:t>What is Unique about our Project?</a:t>
            </a:r>
            <a:endParaRPr b="1" sz="4900">
              <a:latin typeface="Roboto Slab"/>
              <a:ea typeface="Roboto Slab"/>
              <a:cs typeface="Roboto Slab"/>
              <a:sym typeface="Roboto Slab"/>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3"/>
          <p:cNvSpPr txBox="1"/>
          <p:nvPr>
            <p:ph type="title"/>
          </p:nvPr>
        </p:nvSpPr>
        <p:spPr>
          <a:xfrm>
            <a:off x="233500" y="123575"/>
            <a:ext cx="8368200" cy="686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2300">
              <a:latin typeface="Arial"/>
              <a:ea typeface="Arial"/>
              <a:cs typeface="Arial"/>
              <a:sym typeface="Arial"/>
            </a:endParaRPr>
          </a:p>
          <a:p>
            <a:pPr indent="0" lvl="0" marL="0" rtl="0" algn="l">
              <a:lnSpc>
                <a:spcPct val="115000"/>
              </a:lnSpc>
              <a:spcBef>
                <a:spcPts val="500"/>
              </a:spcBef>
              <a:spcAft>
                <a:spcPts val="500"/>
              </a:spcAft>
              <a:buNone/>
            </a:pPr>
            <a:r>
              <a:rPr b="1" lang="en"/>
              <a:t>What is the </a:t>
            </a:r>
            <a:r>
              <a:rPr b="1" lang="en"/>
              <a:t>uniqueness</a:t>
            </a:r>
            <a:r>
              <a:rPr b="1" lang="en"/>
              <a:t> in this Project ?</a:t>
            </a:r>
            <a:endParaRPr b="1" sz="2600">
              <a:latin typeface="Arial"/>
              <a:ea typeface="Arial"/>
              <a:cs typeface="Arial"/>
              <a:sym typeface="Arial"/>
            </a:endParaRPr>
          </a:p>
        </p:txBody>
      </p:sp>
      <p:sp>
        <p:nvSpPr>
          <p:cNvPr id="366" name="Google Shape;366;p53"/>
          <p:cNvSpPr txBox="1"/>
          <p:nvPr/>
        </p:nvSpPr>
        <p:spPr>
          <a:xfrm>
            <a:off x="553225" y="1477050"/>
            <a:ext cx="7837200" cy="3236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Roboto"/>
              <a:buChar char="➢"/>
            </a:pPr>
            <a:r>
              <a:rPr b="1" lang="en" sz="1500">
                <a:solidFill>
                  <a:schemeClr val="dk1"/>
                </a:solidFill>
                <a:latin typeface="Roboto"/>
                <a:ea typeface="Roboto"/>
                <a:cs typeface="Roboto"/>
                <a:sym typeface="Roboto"/>
              </a:rPr>
              <a:t>Industry-Specific Skill-sets: </a:t>
            </a:r>
            <a:endParaRPr b="1" sz="1500">
              <a:solidFill>
                <a:schemeClr val="dk1"/>
              </a:solidFill>
              <a:latin typeface="Roboto"/>
              <a:ea typeface="Roboto"/>
              <a:cs typeface="Roboto"/>
              <a:sym typeface="Roboto"/>
            </a:endParaRPr>
          </a:p>
          <a:p>
            <a:pPr indent="0" lvl="0" marL="457200" rtl="0" algn="l">
              <a:spcBef>
                <a:spcPts val="0"/>
              </a:spcBef>
              <a:spcAft>
                <a:spcPts val="0"/>
              </a:spcAft>
              <a:buNone/>
            </a:pPr>
            <a:r>
              <a:rPr lang="en" sz="1500">
                <a:solidFill>
                  <a:schemeClr val="dk1"/>
                </a:solidFill>
                <a:latin typeface="Roboto"/>
                <a:ea typeface="Roboto"/>
                <a:cs typeface="Roboto"/>
                <a:sym typeface="Roboto"/>
              </a:rPr>
              <a:t>Our project provides a thorough analysis of skill-sets tailored to specific industries. For instance an individual aspiring to enter a particular industry can gain insights into the precise set of skills they should focus on for effective interview preparation.</a:t>
            </a:r>
            <a:endParaRPr sz="1500">
              <a:solidFill>
                <a:schemeClr val="dk1"/>
              </a:solidFill>
              <a:latin typeface="Roboto"/>
              <a:ea typeface="Roboto"/>
              <a:cs typeface="Roboto"/>
              <a:sym typeface="Roboto"/>
            </a:endParaRPr>
          </a:p>
          <a:p>
            <a:pPr indent="0" lvl="0" marL="457200" rtl="0" algn="l">
              <a:spcBef>
                <a:spcPts val="0"/>
              </a:spcBef>
              <a:spcAft>
                <a:spcPts val="0"/>
              </a:spcAft>
              <a:buNone/>
            </a:pPr>
            <a:r>
              <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b="1" lang="en" sz="1500">
                <a:solidFill>
                  <a:schemeClr val="dk1"/>
                </a:solidFill>
                <a:latin typeface="Roboto"/>
                <a:ea typeface="Roboto"/>
                <a:cs typeface="Roboto"/>
                <a:sym typeface="Roboto"/>
              </a:rPr>
              <a:t>Departmental Focus:</a:t>
            </a:r>
            <a:br>
              <a:rPr b="1"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Our project explores which departments within organizations are most actively hiring data science professionals. This helps in understanding the collaboration between data science teams and other departments, such as marketing, finance, or research and development. Also, it will help job hunters to know which departments is the best to network with current employees to obtain more information about roles.</a:t>
            </a:r>
            <a:endParaRPr sz="1500">
              <a:solidFill>
                <a:schemeClr val="dk1"/>
              </a:solidFill>
              <a:latin typeface="Roboto"/>
              <a:ea typeface="Roboto"/>
              <a:cs typeface="Roboto"/>
              <a:sym typeface="Roboto"/>
            </a:endParaRPr>
          </a:p>
          <a:p>
            <a:pPr indent="0" lvl="0" marL="457200" rtl="0" algn="l">
              <a:spcBef>
                <a:spcPts val="0"/>
              </a:spcBef>
              <a:spcAft>
                <a:spcPts val="0"/>
              </a:spcAft>
              <a:buNone/>
            </a:pPr>
            <a:r>
              <a:t/>
            </a:r>
            <a:endParaRPr sz="1500">
              <a:solidFill>
                <a:schemeClr val="dk1"/>
              </a:solidFill>
              <a:latin typeface="Roboto"/>
              <a:ea typeface="Roboto"/>
              <a:cs typeface="Roboto"/>
              <a:sym typeface="Roboto"/>
            </a:endParaRPr>
          </a:p>
          <a:p>
            <a:pPr indent="0" lvl="0" marL="457200" rtl="0" algn="l">
              <a:spcBef>
                <a:spcPts val="0"/>
              </a:spcBef>
              <a:spcAft>
                <a:spcPts val="0"/>
              </a:spcAft>
              <a:buNone/>
            </a:pPr>
            <a:r>
              <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a:p>
            <a:pPr indent="0" lvl="0" marL="457200" rtl="0" algn="l">
              <a:spcBef>
                <a:spcPts val="0"/>
              </a:spcBef>
              <a:spcAft>
                <a:spcPts val="0"/>
              </a:spcAft>
              <a:buNone/>
            </a:pPr>
            <a:r>
              <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a:ea typeface="Roboto"/>
                <a:cs typeface="Roboto"/>
                <a:sym typeface="Roboto"/>
              </a:rPr>
              <a:t>   </a:t>
            </a:r>
            <a:endParaRPr sz="1500">
              <a:solidFill>
                <a:schemeClr val="dk1"/>
              </a:solidFill>
              <a:latin typeface="Roboto"/>
              <a:ea typeface="Roboto"/>
              <a:cs typeface="Roboto"/>
              <a:sym typeface="Roboto"/>
            </a:endParaRPr>
          </a:p>
          <a:p>
            <a:pPr indent="0" lvl="0" marL="457200" rtl="0" algn="l">
              <a:spcBef>
                <a:spcPts val="0"/>
              </a:spcBef>
              <a:spcAft>
                <a:spcPts val="0"/>
              </a:spcAft>
              <a:buNone/>
            </a:pPr>
            <a:r>
              <a:t/>
            </a:r>
            <a:endParaRPr sz="1500">
              <a:solidFill>
                <a:schemeClr val="dk1"/>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0" name="Shape 370"/>
        <p:cNvGrpSpPr/>
        <p:nvPr/>
      </p:nvGrpSpPr>
      <p:grpSpPr>
        <a:xfrm>
          <a:off x="0" y="0"/>
          <a:ext cx="0" cy="0"/>
          <a:chOff x="0" y="0"/>
          <a:chExt cx="0" cy="0"/>
        </a:xfrm>
      </p:grpSpPr>
      <p:sp>
        <p:nvSpPr>
          <p:cNvPr id="371" name="Google Shape;371;p5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72" name="Google Shape;372;p54"/>
          <p:cNvSpPr txBox="1"/>
          <p:nvPr>
            <p:ph idx="1" type="body"/>
          </p:nvPr>
        </p:nvSpPr>
        <p:spPr>
          <a:xfrm>
            <a:off x="311700" y="1974900"/>
            <a:ext cx="8520600" cy="20064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en" sz="4900">
                <a:latin typeface="Roboto Slab"/>
                <a:ea typeface="Roboto Slab"/>
                <a:cs typeface="Roboto Slab"/>
                <a:sym typeface="Roboto Slab"/>
              </a:rPr>
              <a:t>Conclusion</a:t>
            </a:r>
            <a:endParaRPr b="1" sz="4900">
              <a:latin typeface="Roboto Slab"/>
              <a:ea typeface="Roboto Slab"/>
              <a:cs typeface="Roboto Slab"/>
              <a:sym typeface="Roboto Slab"/>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5"/>
          <p:cNvSpPr txBox="1"/>
          <p:nvPr>
            <p:ph type="title"/>
          </p:nvPr>
        </p:nvSpPr>
        <p:spPr>
          <a:xfrm>
            <a:off x="233500" y="123575"/>
            <a:ext cx="8368200" cy="686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2300">
              <a:latin typeface="Arial"/>
              <a:ea typeface="Arial"/>
              <a:cs typeface="Arial"/>
              <a:sym typeface="Arial"/>
            </a:endParaRPr>
          </a:p>
          <a:p>
            <a:pPr indent="0" lvl="0" marL="0" rtl="0" algn="l">
              <a:lnSpc>
                <a:spcPct val="115000"/>
              </a:lnSpc>
              <a:spcBef>
                <a:spcPts val="500"/>
              </a:spcBef>
              <a:spcAft>
                <a:spcPts val="500"/>
              </a:spcAft>
              <a:buNone/>
            </a:pPr>
            <a:r>
              <a:rPr b="1" lang="en"/>
              <a:t>Conclusion</a:t>
            </a:r>
            <a:r>
              <a:rPr b="1" lang="en" sz="2600">
                <a:latin typeface="Arial"/>
                <a:ea typeface="Arial"/>
                <a:cs typeface="Arial"/>
                <a:sym typeface="Arial"/>
              </a:rPr>
              <a:t> </a:t>
            </a:r>
            <a:endParaRPr b="1" sz="2600">
              <a:latin typeface="Arial"/>
              <a:ea typeface="Arial"/>
              <a:cs typeface="Arial"/>
              <a:sym typeface="Arial"/>
            </a:endParaRPr>
          </a:p>
        </p:txBody>
      </p:sp>
      <p:sp>
        <p:nvSpPr>
          <p:cNvPr id="378" name="Google Shape;378;p55"/>
          <p:cNvSpPr txBox="1"/>
          <p:nvPr/>
        </p:nvSpPr>
        <p:spPr>
          <a:xfrm>
            <a:off x="553225" y="1477050"/>
            <a:ext cx="7837200" cy="32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Roboto"/>
                <a:ea typeface="Roboto"/>
                <a:cs typeface="Roboto"/>
                <a:sym typeface="Roboto"/>
              </a:rPr>
              <a:t>Our analysis in this project involved the utilization of data collected through web scraping to gain insights into the current landscape of data science jobs. </a:t>
            </a:r>
            <a:endParaRPr sz="17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Through data analysis, we successfully identified:</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The key skills essential for the field</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The required experience levels</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Industry-specific skills</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Department-oriented skills</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Top companies preferred by the applicants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Trends in required skills over time</a:t>
            </a:r>
            <a:endParaRPr sz="1800">
              <a:solidFill>
                <a:schemeClr val="dk1"/>
              </a:solidFill>
              <a:latin typeface="Roboto"/>
              <a:ea typeface="Roboto"/>
              <a:cs typeface="Roboto"/>
              <a:sym typeface="Roboto"/>
            </a:endParaRPr>
          </a:p>
          <a:p>
            <a:pPr indent="0" lvl="0" marL="457200" rtl="0" algn="l">
              <a:spcBef>
                <a:spcPts val="0"/>
              </a:spcBef>
              <a:spcAft>
                <a:spcPts val="0"/>
              </a:spcAft>
              <a:buNone/>
            </a:pPr>
            <a:r>
              <a:t/>
            </a:r>
            <a:endParaRPr sz="1200">
              <a:solidFill>
                <a:srgbClr val="374151"/>
              </a:solidFill>
              <a:latin typeface="Roboto"/>
              <a:ea typeface="Roboto"/>
              <a:cs typeface="Roboto"/>
              <a:sym typeface="Roboto"/>
            </a:endParaRPr>
          </a:p>
          <a:p>
            <a:pPr indent="0" lvl="0" marL="914400" rtl="0" algn="l">
              <a:spcBef>
                <a:spcPts val="0"/>
              </a:spcBef>
              <a:spcAft>
                <a:spcPts val="0"/>
              </a:spcAft>
              <a:buNone/>
            </a:pPr>
            <a:r>
              <a:t/>
            </a:r>
            <a:endParaRPr sz="1500">
              <a:solidFill>
                <a:schemeClr val="dk1"/>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6"/>
          <p:cNvSpPr txBox="1"/>
          <p:nvPr/>
        </p:nvSpPr>
        <p:spPr>
          <a:xfrm>
            <a:off x="417625" y="627350"/>
            <a:ext cx="8054100" cy="3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                                             </a:t>
            </a:r>
            <a:r>
              <a:rPr b="1" lang="en" sz="4600">
                <a:solidFill>
                  <a:schemeClr val="dk1"/>
                </a:solidFill>
                <a:latin typeface="Roboto Slab"/>
                <a:ea typeface="Roboto Slab"/>
                <a:cs typeface="Roboto Slab"/>
                <a:sym typeface="Roboto Slab"/>
              </a:rPr>
              <a:t>Thank You!</a:t>
            </a:r>
            <a:br>
              <a:rPr lang="en" sz="2600">
                <a:solidFill>
                  <a:schemeClr val="dk1"/>
                </a:solidFill>
                <a:latin typeface="Roboto Slab"/>
                <a:ea typeface="Roboto Slab"/>
                <a:cs typeface="Roboto Slab"/>
                <a:sym typeface="Roboto Slab"/>
              </a:rPr>
            </a:br>
            <a:br>
              <a:rPr lang="en" sz="1800">
                <a:solidFill>
                  <a:schemeClr val="dk1"/>
                </a:solidFill>
                <a:latin typeface="Roboto"/>
                <a:ea typeface="Roboto"/>
                <a:cs typeface="Roboto"/>
                <a:sym typeface="Roboto"/>
              </a:rPr>
            </a:b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7"/>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Why Data Science Become So Popular Over Time?</a:t>
            </a:r>
            <a:endParaRPr b="1"/>
          </a:p>
        </p:txBody>
      </p:sp>
      <p:sp>
        <p:nvSpPr>
          <p:cNvPr id="89" name="Google Shape;89;p1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6500"/>
              <a:t>Data Explosion</a:t>
            </a:r>
            <a:r>
              <a:rPr lang="en" sz="6500"/>
              <a:t> - Unprecedented growth in digital data generation fueled the need for proficient analysis, making data science essential.</a:t>
            </a:r>
            <a:endParaRPr sz="6500"/>
          </a:p>
          <a:p>
            <a:pPr indent="0" lvl="0" marL="0" rtl="0" algn="l">
              <a:spcBef>
                <a:spcPts val="1200"/>
              </a:spcBef>
              <a:spcAft>
                <a:spcPts val="0"/>
              </a:spcAft>
              <a:buNone/>
            </a:pPr>
            <a:r>
              <a:rPr b="1" lang="en" sz="6500"/>
              <a:t>Technological Advancements</a:t>
            </a:r>
            <a:r>
              <a:rPr lang="en" sz="6500"/>
              <a:t> - Rapid progress in technologies such as big data analytics and machine learning provided powerful tools for extracting insights from complex datasets.</a:t>
            </a:r>
            <a:endParaRPr sz="6500"/>
          </a:p>
          <a:p>
            <a:pPr indent="0" lvl="0" marL="0" rtl="0" algn="l">
              <a:spcBef>
                <a:spcPts val="1200"/>
              </a:spcBef>
              <a:spcAft>
                <a:spcPts val="0"/>
              </a:spcAft>
              <a:buNone/>
            </a:pPr>
            <a:r>
              <a:rPr b="1" lang="en" sz="6500"/>
              <a:t>Business Transformation </a:t>
            </a:r>
            <a:r>
              <a:rPr lang="en" sz="6500"/>
              <a:t>- Organizations increasingly adopted data-driven decision-making strategies to gain a competitive edge and enhance overall operational efficiency.</a:t>
            </a:r>
            <a:endParaRPr sz="6500"/>
          </a:p>
          <a:p>
            <a:pPr indent="0" lvl="0" marL="0" rtl="0" algn="l">
              <a:spcBef>
                <a:spcPts val="1200"/>
              </a:spcBef>
              <a:spcAft>
                <a:spcPts val="0"/>
              </a:spcAft>
              <a:buNone/>
            </a:pPr>
            <a:r>
              <a:rPr b="1" lang="en" sz="6500"/>
              <a:t>Versatility Across Industries</a:t>
            </a:r>
            <a:r>
              <a:rPr lang="en" sz="6500"/>
              <a:t> - Data science's applicability in diverse sectors, including healthcare, finance, marketing, and more, contributed to its widespread adoption and popularity.</a:t>
            </a:r>
            <a:endParaRPr sz="65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3" name="Shape 93"/>
        <p:cNvGrpSpPr/>
        <p:nvPr/>
      </p:nvGrpSpPr>
      <p:grpSpPr>
        <a:xfrm>
          <a:off x="0" y="0"/>
          <a:ext cx="0" cy="0"/>
          <a:chOff x="0" y="0"/>
          <a:chExt cx="0" cy="0"/>
        </a:xfrm>
      </p:grpSpPr>
      <p:sp>
        <p:nvSpPr>
          <p:cNvPr id="94" name="Google Shape;94;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95" name="Google Shape;95;p18"/>
          <p:cNvSpPr txBox="1"/>
          <p:nvPr>
            <p:ph idx="1" type="body"/>
          </p:nvPr>
        </p:nvSpPr>
        <p:spPr>
          <a:xfrm>
            <a:off x="311700" y="1098300"/>
            <a:ext cx="8520600" cy="3470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5500"/>
              <a:t>Background</a:t>
            </a:r>
            <a:endParaRPr b="1" sz="5500"/>
          </a:p>
          <a:p>
            <a:pPr indent="0" lvl="0" marL="0" rtl="0" algn="ctr">
              <a:spcBef>
                <a:spcPts val="1200"/>
              </a:spcBef>
              <a:spcAft>
                <a:spcPts val="0"/>
              </a:spcAft>
              <a:buNone/>
            </a:pPr>
            <a:r>
              <a:rPr b="1" lang="en" sz="5500"/>
              <a:t>&amp;</a:t>
            </a:r>
            <a:endParaRPr b="1" sz="5500"/>
          </a:p>
          <a:p>
            <a:pPr indent="0" lvl="0" marL="0" rtl="0" algn="ctr">
              <a:spcBef>
                <a:spcPts val="1200"/>
              </a:spcBef>
              <a:spcAft>
                <a:spcPts val="1200"/>
              </a:spcAft>
              <a:buNone/>
            </a:pPr>
            <a:r>
              <a:rPr b="1" lang="en" sz="5500"/>
              <a:t>Motivation</a:t>
            </a:r>
            <a:endParaRPr b="1" sz="5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
        <p:nvSpPr>
          <p:cNvPr id="100" name="Google Shape;100;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Project Background : </a:t>
            </a:r>
            <a:endParaRPr b="1"/>
          </a:p>
        </p:txBody>
      </p:sp>
      <p:sp>
        <p:nvSpPr>
          <p:cNvPr id="101" name="Google Shape;101;p19"/>
          <p:cNvSpPr txBox="1"/>
          <p:nvPr>
            <p:ph idx="1" type="body"/>
          </p:nvPr>
        </p:nvSpPr>
        <p:spPr>
          <a:xfrm>
            <a:off x="311700" y="1332425"/>
            <a:ext cx="8520600" cy="3408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Despite the booming growth of data-related industries, a noticeable gap exists in the job market for data science professionals.</a:t>
            </a:r>
            <a:br>
              <a:rPr lang="en" sz="1200"/>
            </a:br>
            <a:endParaRPr sz="1200"/>
          </a:p>
          <a:p>
            <a:pPr indent="-304800" lvl="0" marL="457200" rtl="0" algn="l">
              <a:spcBef>
                <a:spcPts val="0"/>
              </a:spcBef>
              <a:spcAft>
                <a:spcPts val="0"/>
              </a:spcAft>
              <a:buSzPts val="1200"/>
              <a:buChar char="➢"/>
            </a:pPr>
            <a:r>
              <a:rPr lang="en" sz="1200"/>
              <a:t>The demand for data science professionals has surged significantly, reflecting the pivotal role of data in today's industries.</a:t>
            </a:r>
            <a:br>
              <a:rPr lang="en" sz="1200"/>
            </a:br>
            <a:endParaRPr sz="1200"/>
          </a:p>
          <a:p>
            <a:pPr indent="-304800" lvl="0" marL="457200" rtl="0" algn="l">
              <a:spcBef>
                <a:spcPts val="0"/>
              </a:spcBef>
              <a:spcAft>
                <a:spcPts val="0"/>
              </a:spcAft>
              <a:buSzPts val="1200"/>
              <a:buChar char="➢"/>
            </a:pPr>
            <a:r>
              <a:rPr lang="en" sz="1200"/>
              <a:t>According to Analytics India Magazine, the data science role grew by 45% in 2021, with 93,500+ job openings all over the country.</a:t>
            </a:r>
            <a:br>
              <a:rPr lang="en" sz="1200"/>
            </a:br>
            <a:r>
              <a:rPr lang="en" sz="1200"/>
              <a:t>While the demand for data scientists in India is growing, there are also some challenges that come with pursuing a career in this field. One of the biggest challenges is the shortage of skilled professionals.</a:t>
            </a:r>
            <a:br>
              <a:rPr lang="en" sz="1200"/>
            </a:br>
            <a:endParaRPr sz="1200">
              <a:solidFill>
                <a:srgbClr val="FF0000"/>
              </a:solidFill>
            </a:endParaRPr>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sp>
        <p:nvSpPr>
          <p:cNvPr id="106" name="Google Shape;106;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Motivation and Community Contribution: </a:t>
            </a:r>
            <a:endParaRPr b="1"/>
          </a:p>
        </p:txBody>
      </p:sp>
      <p:sp>
        <p:nvSpPr>
          <p:cNvPr id="107" name="Google Shape;107;p20"/>
          <p:cNvSpPr txBox="1"/>
          <p:nvPr>
            <p:ph idx="1" type="body"/>
          </p:nvPr>
        </p:nvSpPr>
        <p:spPr>
          <a:xfrm>
            <a:off x="311700" y="1152475"/>
            <a:ext cx="8520600" cy="3588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900">
              <a:solidFill>
                <a:srgbClr val="374151"/>
              </a:solidFill>
              <a:latin typeface="Roboto"/>
              <a:ea typeface="Roboto"/>
              <a:cs typeface="Roboto"/>
              <a:sym typeface="Roboto"/>
            </a:endParaRPr>
          </a:p>
          <a:p>
            <a:pPr indent="0" lvl="0" marL="0" rtl="0" algn="l">
              <a:lnSpc>
                <a:spcPct val="100000"/>
              </a:lnSpc>
              <a:spcBef>
                <a:spcPts val="0"/>
              </a:spcBef>
              <a:spcAft>
                <a:spcPts val="0"/>
              </a:spcAft>
              <a:buNone/>
            </a:pPr>
            <a:r>
              <a:t/>
            </a:r>
            <a:endParaRPr sz="900">
              <a:solidFill>
                <a:srgbClr val="374151"/>
              </a:solidFill>
              <a:latin typeface="Roboto"/>
              <a:ea typeface="Roboto"/>
              <a:cs typeface="Roboto"/>
              <a:sym typeface="Roboto"/>
            </a:endParaRPr>
          </a:p>
          <a:p>
            <a:pPr indent="-304800" lvl="0" marL="457200" rtl="0" algn="l">
              <a:lnSpc>
                <a:spcPct val="100000"/>
              </a:lnSpc>
              <a:spcBef>
                <a:spcPts val="0"/>
              </a:spcBef>
              <a:spcAft>
                <a:spcPts val="0"/>
              </a:spcAft>
              <a:buSzPts val="1200"/>
              <a:buChar char="➢"/>
            </a:pPr>
            <a:r>
              <a:rPr b="1" lang="en" sz="1200"/>
              <a:t>Bridging the Skills Gap:</a:t>
            </a:r>
            <a:endParaRPr b="1" sz="1200"/>
          </a:p>
          <a:p>
            <a:pPr indent="0" lvl="0" marL="457200" rtl="0" algn="l">
              <a:lnSpc>
                <a:spcPct val="100000"/>
              </a:lnSpc>
              <a:spcBef>
                <a:spcPts val="0"/>
              </a:spcBef>
              <a:spcAft>
                <a:spcPts val="0"/>
              </a:spcAft>
              <a:buNone/>
            </a:pPr>
            <a:r>
              <a:rPr lang="en" sz="1200"/>
              <a:t>Addressing the growing demand for data science professionals, our project provides insights into the skills and qualifications employers seek, assisting job seekers in making informed career decisions.</a:t>
            </a:r>
            <a:endParaRPr sz="1200"/>
          </a:p>
          <a:p>
            <a:pPr indent="0" lvl="0" marL="457200" rtl="0" algn="l">
              <a:lnSpc>
                <a:spcPct val="100000"/>
              </a:lnSpc>
              <a:spcBef>
                <a:spcPts val="0"/>
              </a:spcBef>
              <a:spcAft>
                <a:spcPts val="0"/>
              </a:spcAft>
              <a:buNone/>
            </a:pPr>
            <a:r>
              <a:t/>
            </a:r>
            <a:endParaRPr sz="1200"/>
          </a:p>
          <a:p>
            <a:pPr indent="-304800" lvl="0" marL="457200" rtl="0" algn="l">
              <a:lnSpc>
                <a:spcPct val="100000"/>
              </a:lnSpc>
              <a:spcBef>
                <a:spcPts val="0"/>
              </a:spcBef>
              <a:spcAft>
                <a:spcPts val="0"/>
              </a:spcAft>
              <a:buSzPts val="1200"/>
              <a:buChar char="➢"/>
            </a:pPr>
            <a:r>
              <a:rPr b="1" lang="en" sz="1200"/>
              <a:t>Enhancing Efficiency in Job Search:</a:t>
            </a:r>
            <a:endParaRPr b="1" sz="1200"/>
          </a:p>
          <a:p>
            <a:pPr indent="0" lvl="0" marL="457200" rtl="0" algn="l">
              <a:lnSpc>
                <a:spcPct val="100000"/>
              </a:lnSpc>
              <a:spcBef>
                <a:spcPts val="0"/>
              </a:spcBef>
              <a:spcAft>
                <a:spcPts val="0"/>
              </a:spcAft>
              <a:buNone/>
            </a:pPr>
            <a:r>
              <a:rPr lang="en" sz="1200"/>
              <a:t>Simplifying job hunting, our project saves time and effort for job seekers by offering detailed insights into job requirements, empowering them to focus on opportunities aligned with their skills and aspirations.</a:t>
            </a:r>
            <a:endParaRPr sz="1200"/>
          </a:p>
          <a:p>
            <a:pPr indent="0" lvl="0" marL="457200" rtl="0" algn="l">
              <a:lnSpc>
                <a:spcPct val="100000"/>
              </a:lnSpc>
              <a:spcBef>
                <a:spcPts val="0"/>
              </a:spcBef>
              <a:spcAft>
                <a:spcPts val="0"/>
              </a:spcAft>
              <a:buNone/>
            </a:pPr>
            <a:r>
              <a:t/>
            </a:r>
            <a:endParaRPr sz="1200"/>
          </a:p>
          <a:p>
            <a:pPr indent="-304800" lvl="0" marL="457200" rtl="0" algn="l">
              <a:lnSpc>
                <a:spcPct val="100000"/>
              </a:lnSpc>
              <a:spcBef>
                <a:spcPts val="0"/>
              </a:spcBef>
              <a:spcAft>
                <a:spcPts val="0"/>
              </a:spcAft>
              <a:buSzPts val="1200"/>
              <a:buChar char="➢"/>
            </a:pPr>
            <a:r>
              <a:rPr b="1" lang="en" sz="1200"/>
              <a:t>Tailored Applications for Success:</a:t>
            </a:r>
            <a:endParaRPr b="1" sz="1200"/>
          </a:p>
          <a:p>
            <a:pPr indent="0" lvl="0" marL="457200" rtl="0" algn="l">
              <a:lnSpc>
                <a:spcPct val="100000"/>
              </a:lnSpc>
              <a:spcBef>
                <a:spcPts val="0"/>
              </a:spcBef>
              <a:spcAft>
                <a:spcPts val="0"/>
              </a:spcAft>
              <a:buNone/>
            </a:pPr>
            <a:r>
              <a:rPr b="1" lang="en" sz="1200"/>
              <a:t>Empowering job seekers to create tailored resumes and applications aligned with data science job postings significantly increases their chances of success in a competitive job market.</a:t>
            </a:r>
            <a:endParaRPr b="1" sz="1200"/>
          </a:p>
          <a:p>
            <a:pPr indent="0" lvl="0" marL="457200" rtl="0" algn="l">
              <a:lnSpc>
                <a:spcPct val="100000"/>
              </a:lnSpc>
              <a:spcBef>
                <a:spcPts val="0"/>
              </a:spcBef>
              <a:spcAft>
                <a:spcPts val="0"/>
              </a:spcAft>
              <a:buNone/>
            </a:pPr>
            <a:r>
              <a:t/>
            </a:r>
            <a:endParaRPr b="1" sz="1200"/>
          </a:p>
          <a:p>
            <a:pPr indent="-304800" lvl="0" marL="457200" rtl="0" algn="l">
              <a:lnSpc>
                <a:spcPct val="100000"/>
              </a:lnSpc>
              <a:spcBef>
                <a:spcPts val="0"/>
              </a:spcBef>
              <a:spcAft>
                <a:spcPts val="0"/>
              </a:spcAft>
              <a:buSzPts val="1200"/>
              <a:buChar char="➢"/>
            </a:pPr>
            <a:r>
              <a:rPr b="1" lang="en" sz="1200"/>
              <a:t>Empowering Education:</a:t>
            </a:r>
            <a:endParaRPr b="1" sz="1200"/>
          </a:p>
          <a:p>
            <a:pPr indent="0" lvl="0" marL="457200" rtl="0" algn="l">
              <a:lnSpc>
                <a:spcPct val="100000"/>
              </a:lnSpc>
              <a:spcBef>
                <a:spcPts val="0"/>
              </a:spcBef>
              <a:spcAft>
                <a:spcPts val="0"/>
              </a:spcAft>
              <a:buNone/>
            </a:pPr>
            <a:r>
              <a:rPr b="1" lang="en" sz="1200"/>
              <a:t>Extending contributions to the educational community, our project enables institutions to design more relevant curriculum and training programs, better preparing students for the data science industry and enhancing their employability upon graduation.</a:t>
            </a:r>
            <a:endParaRPr b="1" sz="1200"/>
          </a:p>
          <a:p>
            <a:pPr indent="0" lvl="0" marL="0" rtl="0" algn="l">
              <a:lnSpc>
                <a:spcPct val="100000"/>
              </a:lnSpc>
              <a:spcBef>
                <a:spcPts val="0"/>
              </a:spcBef>
              <a:spcAft>
                <a:spcPts val="0"/>
              </a:spcAft>
              <a:buNone/>
            </a:pPr>
            <a:r>
              <a:t/>
            </a:r>
            <a:endParaRPr b="1" sz="800"/>
          </a:p>
          <a:p>
            <a:pPr indent="0" lvl="0" marL="457200" rtl="0" algn="l">
              <a:lnSpc>
                <a:spcPct val="100000"/>
              </a:lnSpc>
              <a:spcBef>
                <a:spcPts val="0"/>
              </a:spcBef>
              <a:spcAft>
                <a:spcPts val="0"/>
              </a:spcAft>
              <a:buNone/>
            </a:pPr>
            <a:r>
              <a:t/>
            </a:r>
            <a:endParaRPr sz="800">
              <a:solidFill>
                <a:srgbClr val="000000"/>
              </a:solidFill>
              <a:latin typeface="Arial"/>
              <a:ea typeface="Arial"/>
              <a:cs typeface="Arial"/>
              <a:sym typeface="Arial"/>
            </a:endParaRPr>
          </a:p>
          <a:p>
            <a:pPr indent="-279400" lvl="0" marL="457200" rtl="0" algn="l">
              <a:lnSpc>
                <a:spcPct val="100000"/>
              </a:lnSpc>
              <a:spcBef>
                <a:spcPts val="0"/>
              </a:spcBef>
              <a:spcAft>
                <a:spcPts val="0"/>
              </a:spcAft>
              <a:buClr>
                <a:srgbClr val="374151"/>
              </a:buClr>
              <a:buSzPts val="800"/>
              <a:buFont typeface="Roboto"/>
              <a:buChar char="-"/>
            </a:pPr>
            <a:r>
              <a:t/>
            </a:r>
            <a:endParaRPr sz="800">
              <a:solidFill>
                <a:srgbClr val="374151"/>
              </a:solidFill>
              <a:latin typeface="Roboto"/>
              <a:ea typeface="Roboto"/>
              <a:cs typeface="Roboto"/>
              <a:sym typeface="Roboto"/>
            </a:endParaRPr>
          </a:p>
          <a:p>
            <a:pPr indent="0" lvl="0" marL="0" rtl="0" algn="l">
              <a:lnSpc>
                <a:spcPct val="100000"/>
              </a:lnSpc>
              <a:spcBef>
                <a:spcPts val="0"/>
              </a:spcBef>
              <a:spcAft>
                <a:spcPts val="0"/>
              </a:spcAft>
              <a:buNone/>
            </a:pPr>
            <a:r>
              <a:t/>
            </a:r>
            <a:endParaRPr sz="800">
              <a:solidFill>
                <a:srgbClr val="374151"/>
              </a:solidFill>
              <a:latin typeface="Roboto"/>
              <a:ea typeface="Roboto"/>
              <a:cs typeface="Roboto"/>
              <a:sym typeface="Roboto"/>
            </a:endParaRPr>
          </a:p>
          <a:p>
            <a:pPr indent="0" lvl="0" marL="0" rtl="0" algn="l">
              <a:lnSpc>
                <a:spcPct val="100000"/>
              </a:lnSpc>
              <a:spcBef>
                <a:spcPts val="0"/>
              </a:spcBef>
              <a:spcAft>
                <a:spcPts val="0"/>
              </a:spcAft>
              <a:buNone/>
            </a:pPr>
            <a:r>
              <a:rPr lang="en" sz="800">
                <a:solidFill>
                  <a:srgbClr val="374151"/>
                </a:solidFill>
                <a:latin typeface="Roboto"/>
                <a:ea typeface="Roboto"/>
                <a:cs typeface="Roboto"/>
                <a:sym typeface="Roboto"/>
              </a:rPr>
              <a:t>.</a:t>
            </a:r>
            <a:endParaRPr sz="800">
              <a:solidFill>
                <a:srgbClr val="374151"/>
              </a:solidFill>
              <a:latin typeface="Roboto"/>
              <a:ea typeface="Roboto"/>
              <a:cs typeface="Roboto"/>
              <a:sym typeface="Roboto"/>
            </a:endParaRPr>
          </a:p>
          <a:p>
            <a:pPr indent="0" lvl="0" marL="0" rtl="0" algn="l">
              <a:lnSpc>
                <a:spcPct val="100000"/>
              </a:lnSpc>
              <a:spcBef>
                <a:spcPts val="0"/>
              </a:spcBef>
              <a:spcAft>
                <a:spcPts val="0"/>
              </a:spcAft>
              <a:buNone/>
            </a:pPr>
            <a:r>
              <a:t/>
            </a:r>
            <a:endParaRPr sz="800">
              <a:solidFill>
                <a:srgbClr val="374151"/>
              </a:solidFill>
              <a:latin typeface="Roboto"/>
              <a:ea typeface="Roboto"/>
              <a:cs typeface="Roboto"/>
              <a:sym typeface="Roboto"/>
            </a:endParaRPr>
          </a:p>
          <a:p>
            <a:pPr indent="0" lvl="0" marL="0" rtl="0" algn="l">
              <a:lnSpc>
                <a:spcPct val="100000"/>
              </a:lnSpc>
              <a:spcBef>
                <a:spcPts val="0"/>
              </a:spcBef>
              <a:spcAft>
                <a:spcPts val="0"/>
              </a:spcAft>
              <a:buNone/>
            </a:pPr>
            <a:r>
              <a:t/>
            </a:r>
            <a:endParaRPr sz="800">
              <a:solidFill>
                <a:srgbClr val="374151"/>
              </a:solidFill>
              <a:latin typeface="Roboto"/>
              <a:ea typeface="Roboto"/>
              <a:cs typeface="Roboto"/>
              <a:sym typeface="Roboto"/>
            </a:endParaRPr>
          </a:p>
          <a:p>
            <a:pPr indent="0" lvl="0" marL="0" rtl="0" algn="l">
              <a:spcBef>
                <a:spcPts val="0"/>
              </a:spcBef>
              <a:spcAft>
                <a:spcPts val="0"/>
              </a:spcAft>
              <a:buNone/>
            </a:pPr>
            <a:r>
              <a:t/>
            </a:r>
            <a:endParaRPr sz="800"/>
          </a:p>
          <a:p>
            <a:pPr indent="0" lvl="0" marL="0" rtl="0" algn="l">
              <a:spcBef>
                <a:spcPts val="1200"/>
              </a:spcBef>
              <a:spcAft>
                <a:spcPts val="0"/>
              </a:spcAft>
              <a:buNone/>
            </a:pPr>
            <a:r>
              <a:t/>
            </a:r>
            <a:endParaRPr sz="800"/>
          </a:p>
          <a:p>
            <a:pPr indent="0" lvl="0" marL="0" rtl="0" algn="l">
              <a:spcBef>
                <a:spcPts val="1200"/>
              </a:spcBef>
              <a:spcAft>
                <a:spcPts val="0"/>
              </a:spcAft>
              <a:buNone/>
            </a:pPr>
            <a:r>
              <a:t/>
            </a:r>
            <a:endParaRPr sz="700"/>
          </a:p>
          <a:p>
            <a:pPr indent="0" lvl="0" marL="0" rtl="0" algn="l">
              <a:spcBef>
                <a:spcPts val="1200"/>
              </a:spcBef>
              <a:spcAft>
                <a:spcPts val="0"/>
              </a:spcAft>
              <a:buNone/>
            </a:pPr>
            <a:r>
              <a:t/>
            </a:r>
            <a:endParaRPr sz="700"/>
          </a:p>
          <a:p>
            <a:pPr indent="0" lvl="0" marL="0" rtl="0" algn="l">
              <a:spcBef>
                <a:spcPts val="1200"/>
              </a:spcBef>
              <a:spcAft>
                <a:spcPts val="0"/>
              </a:spcAft>
              <a:buNone/>
            </a:pPr>
            <a:r>
              <a:t/>
            </a:r>
            <a:endParaRPr sz="700"/>
          </a:p>
          <a:p>
            <a:pPr indent="0" lvl="0" marL="0" rtl="0" algn="l">
              <a:spcBef>
                <a:spcPts val="1200"/>
              </a:spcBef>
              <a:spcAft>
                <a:spcPts val="1200"/>
              </a:spcAft>
              <a:buNone/>
            </a:pPr>
            <a:r>
              <a:t/>
            </a:r>
            <a:endParaRPr sz="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1" name="Shape 111"/>
        <p:cNvGrpSpPr/>
        <p:nvPr/>
      </p:nvGrpSpPr>
      <p:grpSpPr>
        <a:xfrm>
          <a:off x="0" y="0"/>
          <a:ext cx="0" cy="0"/>
          <a:chOff x="0" y="0"/>
          <a:chExt cx="0" cy="0"/>
        </a:xfrm>
      </p:grpSpPr>
      <p:sp>
        <p:nvSpPr>
          <p:cNvPr id="112" name="Google Shape;112;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13" name="Google Shape;113;p21"/>
          <p:cNvSpPr txBox="1"/>
          <p:nvPr>
            <p:ph idx="1" type="body"/>
          </p:nvPr>
        </p:nvSpPr>
        <p:spPr>
          <a:xfrm>
            <a:off x="311700" y="1942675"/>
            <a:ext cx="8520600" cy="2626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4900"/>
              <a:t>Project </a:t>
            </a:r>
            <a:r>
              <a:rPr b="1" lang="en" sz="4900"/>
              <a:t>Pipeline</a:t>
            </a:r>
            <a:endParaRPr b="1" sz="4900"/>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